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6" r:id="rId5"/>
    <p:sldId id="261" r:id="rId6"/>
    <p:sldId id="262" r:id="rId7"/>
    <p:sldId id="263" r:id="rId8"/>
    <p:sldId id="287" r:id="rId9"/>
    <p:sldId id="265" r:id="rId10"/>
    <p:sldId id="266" r:id="rId11"/>
    <p:sldId id="267" r:id="rId12"/>
    <p:sldId id="283" r:id="rId13"/>
    <p:sldId id="269" r:id="rId14"/>
    <p:sldId id="276" r:id="rId15"/>
    <p:sldId id="270" r:id="rId16"/>
    <p:sldId id="271" r:id="rId17"/>
    <p:sldId id="272" r:id="rId18"/>
    <p:sldId id="278" r:id="rId19"/>
    <p:sldId id="277" r:id="rId20"/>
    <p:sldId id="286" r:id="rId21"/>
    <p:sldId id="279" r:id="rId22"/>
    <p:sldId id="273" r:id="rId23"/>
    <p:sldId id="274" r:id="rId24"/>
    <p:sldId id="275" r:id="rId25"/>
    <p:sldId id="281" r:id="rId26"/>
    <p:sldId id="282" r:id="rId27"/>
    <p:sldId id="25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C00000"/>
    <a:srgbClr val="FF5D5D"/>
    <a:srgbClr val="28442B"/>
    <a:srgbClr val="4D8554"/>
    <a:srgbClr val="66A66E"/>
    <a:srgbClr val="99C39E"/>
    <a:srgbClr val="487C4E"/>
    <a:srgbClr val="416F46"/>
    <a:srgbClr val="4577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8" autoAdjust="0"/>
    <p:restoredTop sz="94963"/>
  </p:normalViewPr>
  <p:slideViewPr>
    <p:cSldViewPr snapToGrid="0" snapToObjects="1">
      <p:cViewPr varScale="1">
        <p:scale>
          <a:sx n="48" d="100"/>
          <a:sy n="48" d="100"/>
        </p:scale>
        <p:origin x="750" y="5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51683907514297E-2"/>
          <c:y val="7.3825703884936297E-2"/>
          <c:w val="0.92693359598191205"/>
          <c:h val="0.87756710752886302"/>
        </c:manualLayout>
      </c:layout>
      <c:barChart>
        <c:barDir val="col"/>
        <c:grouping val="clustered"/>
        <c:varyColors val="0"/>
        <c:ser>
          <c:idx val="0"/>
          <c:order val="0"/>
          <c:tx>
            <c:strRef>
              <c:f>Sheet1!$B$1</c:f>
              <c:strCache>
                <c:ptCount val="1"/>
                <c:pt idx="0">
                  <c:v>1</c:v>
                </c:pt>
              </c:strCache>
            </c:strRef>
          </c:tx>
          <c:spPr>
            <a:solidFill>
              <a:srgbClr val="99C39E"/>
            </a:solidFill>
            <a:ln w="6350" cap="flat" cmpd="sng" algn="ctr">
              <a:solidFill>
                <a:schemeClr val="tx1"/>
              </a:solidFill>
              <a:prstDash val="solid"/>
              <a:miter lim="800000"/>
            </a:ln>
            <a:effectLst/>
          </c:spPr>
          <c:invertIfNegative val="0"/>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Sheet1!$A$2</c:f>
              <c:numCache>
                <c:formatCode>General</c:formatCode>
                <c:ptCount val="1"/>
              </c:numCache>
            </c:numRef>
          </c:cat>
          <c:val>
            <c:numRef>
              <c:f>Sheet1!$B$2</c:f>
              <c:numCache>
                <c:formatCode>0.00%</c:formatCode>
                <c:ptCount val="1"/>
                <c:pt idx="0">
                  <c:v>1.0200000000000001E-2</c:v>
                </c:pt>
              </c:numCache>
            </c:numRef>
          </c:val>
          <c:extLst>
            <c:ext xmlns:c16="http://schemas.microsoft.com/office/drawing/2014/chart" uri="{C3380CC4-5D6E-409C-BE32-E72D297353CC}">
              <c16:uniqueId val="{00000000-F853-4DFF-A415-6A7E7E21BF2B}"/>
            </c:ext>
          </c:extLst>
        </c:ser>
        <c:ser>
          <c:idx val="1"/>
          <c:order val="1"/>
          <c:tx>
            <c:strRef>
              <c:f>Sheet1!$C$1</c:f>
              <c:strCache>
                <c:ptCount val="1"/>
                <c:pt idx="0">
                  <c:v>2</c:v>
                </c:pt>
              </c:strCache>
            </c:strRef>
          </c:tx>
          <c:spPr>
            <a:solidFill>
              <a:srgbClr val="99C39E"/>
            </a:solidFill>
            <a:ln w="6350" cap="flat" cmpd="sng" algn="ctr">
              <a:solidFill>
                <a:schemeClr val="tx1"/>
              </a:solidFill>
              <a:prstDash val="solid"/>
              <a:miter lim="800000"/>
            </a:ln>
            <a:effectLst/>
          </c:spPr>
          <c:invertIfNegative val="0"/>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0.00%</c:formatCode>
                <c:ptCount val="1"/>
                <c:pt idx="0">
                  <c:v>0.1134</c:v>
                </c:pt>
              </c:numCache>
            </c:numRef>
          </c:val>
          <c:extLst>
            <c:ext xmlns:c16="http://schemas.microsoft.com/office/drawing/2014/chart" uri="{C3380CC4-5D6E-409C-BE32-E72D297353CC}">
              <c16:uniqueId val="{00000001-F853-4DFF-A415-6A7E7E21BF2B}"/>
            </c:ext>
          </c:extLst>
        </c:ser>
        <c:ser>
          <c:idx val="2"/>
          <c:order val="2"/>
          <c:tx>
            <c:strRef>
              <c:f>Sheet1!$D$1</c:f>
              <c:strCache>
                <c:ptCount val="1"/>
                <c:pt idx="0">
                  <c:v>3</c:v>
                </c:pt>
              </c:strCache>
            </c:strRef>
          </c:tx>
          <c:spPr>
            <a:solidFill>
              <a:srgbClr val="99C39E"/>
            </a:solidFill>
            <a:ln>
              <a:solidFill>
                <a:schemeClr val="tx1"/>
              </a:solidFill>
            </a:ln>
            <a:effectLst>
              <a:outerShdw blurRad="57150" dist="19050" dir="5400000" algn="ctr" rotWithShape="0">
                <a:srgbClr val="000000">
                  <a:alpha val="63000"/>
                </a:srgbClr>
              </a:outerShdw>
            </a:effectLst>
          </c:spPr>
          <c:invertIfNegative val="0"/>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0.00%</c:formatCode>
                <c:ptCount val="1"/>
                <c:pt idx="0">
                  <c:v>0.21870000000000001</c:v>
                </c:pt>
              </c:numCache>
            </c:numRef>
          </c:val>
          <c:extLst>
            <c:ext xmlns:c16="http://schemas.microsoft.com/office/drawing/2014/chart" uri="{C3380CC4-5D6E-409C-BE32-E72D297353CC}">
              <c16:uniqueId val="{00000002-F853-4DFF-A415-6A7E7E21BF2B}"/>
            </c:ext>
          </c:extLst>
        </c:ser>
        <c:ser>
          <c:idx val="3"/>
          <c:order val="3"/>
          <c:tx>
            <c:strRef>
              <c:f>Sheet1!$E$1</c:f>
              <c:strCache>
                <c:ptCount val="1"/>
                <c:pt idx="0">
                  <c:v>4</c:v>
                </c:pt>
              </c:strCache>
            </c:strRef>
          </c:tx>
          <c:spPr>
            <a:solidFill>
              <a:srgbClr val="487C4E"/>
            </a:solidFill>
            <a:ln>
              <a:solidFill>
                <a:schemeClr val="tx1"/>
              </a:solidFill>
            </a:ln>
            <a:effectLst>
              <a:outerShdw blurRad="57150" dist="19050" dir="5400000" algn="ctr" rotWithShape="0">
                <a:srgbClr val="000000">
                  <a:alpha val="63000"/>
                </a:srgbClr>
              </a:outerShdw>
            </a:effectLst>
          </c:spPr>
          <c:invertIfNegative val="0"/>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0.00%</c:formatCode>
                <c:ptCount val="1"/>
                <c:pt idx="0">
                  <c:v>0.27460000000000001</c:v>
                </c:pt>
              </c:numCache>
            </c:numRef>
          </c:val>
          <c:extLst>
            <c:ext xmlns:c16="http://schemas.microsoft.com/office/drawing/2014/chart" uri="{C3380CC4-5D6E-409C-BE32-E72D297353CC}">
              <c16:uniqueId val="{00000003-F853-4DFF-A415-6A7E7E21BF2B}"/>
            </c:ext>
          </c:extLst>
        </c:ser>
        <c:ser>
          <c:idx val="4"/>
          <c:order val="4"/>
          <c:tx>
            <c:strRef>
              <c:f>Sheet1!$F$1</c:f>
              <c:strCache>
                <c:ptCount val="1"/>
                <c:pt idx="0">
                  <c:v>5</c:v>
                </c:pt>
              </c:strCache>
            </c:strRef>
          </c:tx>
          <c:spPr>
            <a:solidFill>
              <a:srgbClr val="416F46"/>
            </a:solidFill>
            <a:ln w="6350" cap="flat" cmpd="sng" algn="ctr">
              <a:solidFill>
                <a:schemeClr val="tx1"/>
              </a:solidFill>
              <a:prstDash val="solid"/>
              <a:miter lim="800000"/>
            </a:ln>
            <a:effectLst/>
          </c:spPr>
          <c:invertIfNegative val="0"/>
          <c:dPt>
            <c:idx val="0"/>
            <c:invertIfNegative val="0"/>
            <c:bubble3D val="0"/>
            <c:spPr>
              <a:solidFill>
                <a:srgbClr val="487C4E"/>
              </a:solidFill>
              <a:ln w="6350" cap="flat" cmpd="sng" algn="ctr">
                <a:solidFill>
                  <a:schemeClr val="tx1"/>
                </a:solidFill>
                <a:prstDash val="solid"/>
                <a:miter lim="800000"/>
              </a:ln>
              <a:effectLst/>
            </c:spPr>
            <c:extLst>
              <c:ext xmlns:c16="http://schemas.microsoft.com/office/drawing/2014/chart" uri="{C3380CC4-5D6E-409C-BE32-E72D297353CC}">
                <c16:uniqueId val="{00000002-3E5F-4C0B-B7BB-83D2D9478BDE}"/>
              </c:ext>
            </c:extLst>
          </c:dPt>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0.00%</c:formatCode>
                <c:ptCount val="1"/>
                <c:pt idx="0">
                  <c:v>0.2107</c:v>
                </c:pt>
              </c:numCache>
            </c:numRef>
          </c:val>
          <c:extLst>
            <c:ext xmlns:c16="http://schemas.microsoft.com/office/drawing/2014/chart" uri="{C3380CC4-5D6E-409C-BE32-E72D297353CC}">
              <c16:uniqueId val="{00000004-F853-4DFF-A415-6A7E7E21BF2B}"/>
            </c:ext>
          </c:extLst>
        </c:ser>
        <c:ser>
          <c:idx val="5"/>
          <c:order val="5"/>
          <c:tx>
            <c:strRef>
              <c:f>Sheet1!$G$1</c:f>
              <c:strCache>
                <c:ptCount val="1"/>
                <c:pt idx="0">
                  <c:v>6</c:v>
                </c:pt>
              </c:strCache>
            </c:strRef>
          </c:tx>
          <c:spPr>
            <a:solidFill>
              <a:srgbClr val="28442B"/>
            </a:solidFill>
            <a:ln w="6350" cap="flat" cmpd="sng" algn="ctr">
              <a:solidFill>
                <a:schemeClr val="tx1"/>
              </a:solidFill>
              <a:prstDash val="solid"/>
              <a:miter lim="800000"/>
            </a:ln>
            <a:effectLst/>
          </c:spPr>
          <c:invertIfNegative val="0"/>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0.00%</c:formatCode>
                <c:ptCount val="1"/>
                <c:pt idx="0">
                  <c:v>0.1138</c:v>
                </c:pt>
              </c:numCache>
            </c:numRef>
          </c:val>
          <c:extLst>
            <c:ext xmlns:c16="http://schemas.microsoft.com/office/drawing/2014/chart" uri="{C3380CC4-5D6E-409C-BE32-E72D297353CC}">
              <c16:uniqueId val="{00000005-F853-4DFF-A415-6A7E7E21BF2B}"/>
            </c:ext>
          </c:extLst>
        </c:ser>
        <c:ser>
          <c:idx val="6"/>
          <c:order val="6"/>
          <c:tx>
            <c:strRef>
              <c:f>Sheet1!$H$1</c:f>
              <c:strCache>
                <c:ptCount val="1"/>
                <c:pt idx="0">
                  <c:v>7</c:v>
                </c:pt>
              </c:strCache>
            </c:strRef>
          </c:tx>
          <c:spPr>
            <a:solidFill>
              <a:srgbClr val="28442B"/>
            </a:solidFill>
            <a:ln w="6350" cap="flat" cmpd="sng" algn="ctr">
              <a:solidFill>
                <a:schemeClr val="tx1"/>
              </a:solidFill>
              <a:prstDash val="solid"/>
              <a:miter lim="800000"/>
            </a:ln>
            <a:effectLst/>
          </c:spPr>
          <c:invertIfNegative val="0"/>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Sheet1!$H$2</c:f>
              <c:numCache>
                <c:formatCode>0.00%</c:formatCode>
                <c:ptCount val="1"/>
                <c:pt idx="0">
                  <c:v>4.3099999999999999E-2</c:v>
                </c:pt>
              </c:numCache>
            </c:numRef>
          </c:val>
          <c:extLst>
            <c:ext xmlns:c16="http://schemas.microsoft.com/office/drawing/2014/chart" uri="{C3380CC4-5D6E-409C-BE32-E72D297353CC}">
              <c16:uniqueId val="{00000006-F853-4DFF-A415-6A7E7E21BF2B}"/>
            </c:ext>
          </c:extLst>
        </c:ser>
        <c:ser>
          <c:idx val="7"/>
          <c:order val="7"/>
          <c:tx>
            <c:strRef>
              <c:f>Sheet1!$I$1</c:f>
              <c:strCache>
                <c:ptCount val="1"/>
                <c:pt idx="0">
                  <c:v>8</c:v>
                </c:pt>
              </c:strCache>
            </c:strRef>
          </c:tx>
          <c:spPr>
            <a:solidFill>
              <a:srgbClr val="28442B"/>
            </a:solidFill>
            <a:ln w="6350" cap="flat" cmpd="sng" algn="ctr">
              <a:solidFill>
                <a:schemeClr val="tx1"/>
              </a:solidFill>
              <a:prstDash val="solid"/>
              <a:miter lim="800000"/>
            </a:ln>
            <a:effectLst/>
          </c:spPr>
          <c:invertIfNegative val="0"/>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Sheet1!$I$2</c:f>
              <c:numCache>
                <c:formatCode>0.00%</c:formatCode>
                <c:ptCount val="1"/>
                <c:pt idx="0">
                  <c:v>1.3899999999999999E-2</c:v>
                </c:pt>
              </c:numCache>
            </c:numRef>
          </c:val>
          <c:extLst>
            <c:ext xmlns:c16="http://schemas.microsoft.com/office/drawing/2014/chart" uri="{C3380CC4-5D6E-409C-BE32-E72D297353CC}">
              <c16:uniqueId val="{00000007-F853-4DFF-A415-6A7E7E21BF2B}"/>
            </c:ext>
          </c:extLst>
        </c:ser>
        <c:ser>
          <c:idx val="8"/>
          <c:order val="8"/>
          <c:tx>
            <c:strRef>
              <c:f>Sheet1!$J$1</c:f>
              <c:strCache>
                <c:ptCount val="1"/>
                <c:pt idx="0">
                  <c:v>9</c:v>
                </c:pt>
              </c:strCache>
            </c:strRef>
          </c:tx>
          <c:spPr>
            <a:solidFill>
              <a:srgbClr val="28442B"/>
            </a:solidFill>
            <a:ln w="6350" cap="flat" cmpd="sng" algn="ctr">
              <a:solidFill>
                <a:schemeClr val="tx1"/>
              </a:solidFill>
              <a:prstDash val="solid"/>
              <a:miter lim="800000"/>
            </a:ln>
            <a:effectLst/>
          </c:spPr>
          <c:invertIfNegative val="0"/>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Sheet1!$J$2</c:f>
              <c:numCache>
                <c:formatCode>0.00%</c:formatCode>
                <c:ptCount val="1"/>
                <c:pt idx="0">
                  <c:v>1.6999999999999999E-3</c:v>
                </c:pt>
              </c:numCache>
            </c:numRef>
          </c:val>
          <c:extLst>
            <c:ext xmlns:c16="http://schemas.microsoft.com/office/drawing/2014/chart" uri="{C3380CC4-5D6E-409C-BE32-E72D297353CC}">
              <c16:uniqueId val="{00000008-F853-4DFF-A415-6A7E7E21BF2B}"/>
            </c:ext>
          </c:extLst>
        </c:ser>
        <c:dLbls>
          <c:showLegendKey val="0"/>
          <c:showVal val="0"/>
          <c:showCatName val="0"/>
          <c:showSerName val="0"/>
          <c:showPercent val="0"/>
          <c:showBubbleSize val="0"/>
        </c:dLbls>
        <c:gapWidth val="293"/>
        <c:overlap val="-6"/>
        <c:axId val="2138638200"/>
        <c:axId val="2138641624"/>
      </c:barChart>
      <c:catAx>
        <c:axId val="2138638200"/>
        <c:scaling>
          <c:orientation val="minMax"/>
        </c:scaling>
        <c:delete val="0"/>
        <c:axPos val="b"/>
        <c:numFmt formatCode="General" sourceLinked="1"/>
        <c:majorTickMark val="cross"/>
        <c:minorTickMark val="none"/>
        <c:tickLblPos val="none"/>
        <c:spPr>
          <a:solidFill>
            <a:srgbClr val="335737"/>
          </a:solid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138641624"/>
        <c:crosses val="autoZero"/>
        <c:auto val="1"/>
        <c:lblAlgn val="ctr"/>
        <c:lblOffset val="100"/>
        <c:noMultiLvlLbl val="0"/>
      </c:catAx>
      <c:valAx>
        <c:axId val="2138641624"/>
        <c:scaling>
          <c:orientation val="minMax"/>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138638200"/>
        <c:crosses val="autoZero"/>
        <c:crossBetween val="between"/>
      </c:valAx>
      <c:spPr>
        <a:noFill/>
        <a:ln>
          <a:noFill/>
        </a:ln>
        <a:effectLst/>
      </c:spPr>
    </c:plotArea>
    <c:plotVisOnly val="1"/>
    <c:dispBlanksAs val="gap"/>
    <c:showDLblsOverMax val="0"/>
  </c:chart>
  <c:spPr>
    <a:noFill/>
    <a:ln>
      <a:noFill/>
    </a:ln>
    <a:effectLst/>
  </c:spPr>
  <c:txPr>
    <a:bodyPr/>
    <a:lstStyle/>
    <a:p>
      <a:pPr>
        <a:defRPr sz="16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673884514435701E-2"/>
          <c:y val="0.120781974154189"/>
          <c:w val="0.89837276083437601"/>
          <c:h val="0.79991766028651801"/>
        </c:manualLayout>
      </c:layout>
      <c:barChart>
        <c:barDir val="col"/>
        <c:grouping val="clustered"/>
        <c:varyColors val="0"/>
        <c:ser>
          <c:idx val="0"/>
          <c:order val="0"/>
          <c:tx>
            <c:strRef>
              <c:f>Sheet1!$B$1</c:f>
              <c:strCache>
                <c:ptCount val="1"/>
                <c:pt idx="0">
                  <c:v>Ticagrelor + Placebo</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Ticagrelor</c:v>
                </c:pt>
                <c:pt idx="1">
                  <c:v>Study Drug</c:v>
                </c:pt>
              </c:strCache>
            </c:strRef>
          </c:cat>
          <c:val>
            <c:numRef>
              <c:f>Sheet1!$B$2:$B$3</c:f>
              <c:numCache>
                <c:formatCode>General</c:formatCode>
                <c:ptCount val="2"/>
                <c:pt idx="0">
                  <c:v>87.8</c:v>
                </c:pt>
                <c:pt idx="1">
                  <c:v>83.7</c:v>
                </c:pt>
              </c:numCache>
            </c:numRef>
          </c:val>
          <c:extLst>
            <c:ext xmlns:c16="http://schemas.microsoft.com/office/drawing/2014/chart" uri="{C3380CC4-5D6E-409C-BE32-E72D297353CC}">
              <c16:uniqueId val="{00000000-BA87-4E33-9C6E-1383A83DE454}"/>
            </c:ext>
          </c:extLst>
        </c:ser>
        <c:ser>
          <c:idx val="1"/>
          <c:order val="1"/>
          <c:tx>
            <c:strRef>
              <c:f>Sheet1!$C$1</c:f>
              <c:strCache>
                <c:ptCount val="1"/>
                <c:pt idx="0">
                  <c:v>Ticagrelor + Aspirin</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Ticagrelor</c:v>
                </c:pt>
                <c:pt idx="1">
                  <c:v>Study Drug</c:v>
                </c:pt>
              </c:strCache>
            </c:strRef>
          </c:cat>
          <c:val>
            <c:numRef>
              <c:f>Sheet1!$C$2:$C$3</c:f>
              <c:numCache>
                <c:formatCode>General</c:formatCode>
                <c:ptCount val="2"/>
                <c:pt idx="0">
                  <c:v>86.4</c:v>
                </c:pt>
                <c:pt idx="1">
                  <c:v>82.9</c:v>
                </c:pt>
              </c:numCache>
            </c:numRef>
          </c:val>
          <c:extLst>
            <c:ext xmlns:c16="http://schemas.microsoft.com/office/drawing/2014/chart" uri="{C3380CC4-5D6E-409C-BE32-E72D297353CC}">
              <c16:uniqueId val="{00000001-BA87-4E33-9C6E-1383A83DE454}"/>
            </c:ext>
          </c:extLst>
        </c:ser>
        <c:dLbls>
          <c:showLegendKey val="0"/>
          <c:showVal val="0"/>
          <c:showCatName val="0"/>
          <c:showSerName val="0"/>
          <c:showPercent val="0"/>
          <c:showBubbleSize val="0"/>
        </c:dLbls>
        <c:gapWidth val="200"/>
        <c:overlap val="-10"/>
        <c:axId val="-2137924456"/>
        <c:axId val="-2137920904"/>
      </c:barChart>
      <c:catAx>
        <c:axId val="-2137924456"/>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37920904"/>
        <c:crosses val="autoZero"/>
        <c:auto val="1"/>
        <c:lblAlgn val="ctr"/>
        <c:lblOffset val="100"/>
        <c:noMultiLvlLbl val="0"/>
      </c:catAx>
      <c:valAx>
        <c:axId val="-2137920904"/>
        <c:scaling>
          <c:orientation val="minMax"/>
          <c:max val="100"/>
          <c:min val="0"/>
        </c:scaling>
        <c:delete val="0"/>
        <c:axPos val="l"/>
        <c:numFmt formatCode="General"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3792445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216955702808194E-2"/>
          <c:y val="1.8867592737636201E-2"/>
          <c:w val="0.90755457216087998"/>
          <c:h val="0.89726817485863797"/>
        </c:manualLayout>
      </c:layout>
      <c:scatterChart>
        <c:scatterStyle val="lineMarker"/>
        <c:varyColors val="0"/>
        <c:ser>
          <c:idx val="0"/>
          <c:order val="0"/>
          <c:tx>
            <c:strRef>
              <c:f>Sheet1!$C$1</c:f>
              <c:strCache>
                <c:ptCount val="1"/>
                <c:pt idx="0">
                  <c:v>Y-Values</c:v>
                </c:pt>
              </c:strCache>
            </c:strRef>
          </c:tx>
          <c:spPr>
            <a:ln w="19050" cap="rnd">
              <a:noFill/>
              <a:round/>
            </a:ln>
            <a:effectLst/>
          </c:spPr>
          <c:marker>
            <c:symbol val="diamond"/>
            <c:size val="25"/>
            <c:spPr>
              <a:solidFill>
                <a:schemeClr val="tx1"/>
              </a:solidFill>
              <a:ln w="9525">
                <a:solidFill>
                  <a:schemeClr val="tx1"/>
                </a:solidFill>
              </a:ln>
              <a:effectLst/>
            </c:spPr>
          </c:marker>
          <c:errBars>
            <c:errDir val="x"/>
            <c:errBarType val="both"/>
            <c:errValType val="cust"/>
            <c:noEndCap val="0"/>
            <c:plus>
              <c:numRef>
                <c:f>Sheet1!$G$2:$G$8</c:f>
                <c:numCache>
                  <c:formatCode>General</c:formatCode>
                  <c:ptCount val="7"/>
                  <c:pt idx="1">
                    <c:v>0.28000000000000003</c:v>
                  </c:pt>
                  <c:pt idx="2">
                    <c:v>0</c:v>
                  </c:pt>
                  <c:pt idx="3">
                    <c:v>0.22</c:v>
                  </c:pt>
                  <c:pt idx="4">
                    <c:v>0</c:v>
                  </c:pt>
                  <c:pt idx="5">
                    <c:v>0.31</c:v>
                  </c:pt>
                </c:numCache>
              </c:numRef>
            </c:plus>
            <c:minus>
              <c:numRef>
                <c:f>Sheet1!$F$2:$F$8</c:f>
                <c:numCache>
                  <c:formatCode>General</c:formatCode>
                  <c:ptCount val="7"/>
                  <c:pt idx="1">
                    <c:v>0.19</c:v>
                  </c:pt>
                  <c:pt idx="2">
                    <c:v>0</c:v>
                  </c:pt>
                  <c:pt idx="3">
                    <c:v>0.16</c:v>
                  </c:pt>
                  <c:pt idx="4">
                    <c:v>0</c:v>
                  </c:pt>
                  <c:pt idx="5">
                    <c:v>0.17</c:v>
                  </c:pt>
                </c:numCache>
              </c:numRef>
            </c:minus>
            <c:spPr>
              <a:noFill/>
              <a:ln w="38100" cap="rnd" cmpd="sng" algn="ctr">
                <a:solidFill>
                  <a:schemeClr val="tx1"/>
                </a:solidFill>
                <a:bevel/>
              </a:ln>
              <a:effectLst/>
            </c:spPr>
          </c:errBars>
          <c:xVal>
            <c:numRef>
              <c:f>Sheet1!$B$2:$B$7</c:f>
              <c:numCache>
                <c:formatCode>General</c:formatCode>
                <c:ptCount val="6"/>
                <c:pt idx="1">
                  <c:v>0.49</c:v>
                </c:pt>
                <c:pt idx="3">
                  <c:v>0.5</c:v>
                </c:pt>
                <c:pt idx="5">
                  <c:v>0.37</c:v>
                </c:pt>
              </c:numCache>
            </c:numRef>
          </c:xVal>
          <c:yVal>
            <c:numRef>
              <c:f>Sheet1!$C$2:$C$8</c:f>
              <c:numCache>
                <c:formatCode>General</c:formatCode>
                <c:ptCount val="7"/>
                <c:pt idx="1">
                  <c:v>6</c:v>
                </c:pt>
                <c:pt idx="2">
                  <c:v>5</c:v>
                </c:pt>
                <c:pt idx="3">
                  <c:v>4</c:v>
                </c:pt>
                <c:pt idx="4">
                  <c:v>3</c:v>
                </c:pt>
                <c:pt idx="5">
                  <c:v>2</c:v>
                </c:pt>
                <c:pt idx="6">
                  <c:v>1</c:v>
                </c:pt>
              </c:numCache>
            </c:numRef>
          </c:yVal>
          <c:smooth val="0"/>
          <c:extLst>
            <c:ext xmlns:c16="http://schemas.microsoft.com/office/drawing/2014/chart" uri="{C3380CC4-5D6E-409C-BE32-E72D297353CC}">
              <c16:uniqueId val="{00000000-0CEF-4331-840D-88C7ED0601A7}"/>
            </c:ext>
          </c:extLst>
        </c:ser>
        <c:dLbls>
          <c:showLegendKey val="0"/>
          <c:showVal val="0"/>
          <c:showCatName val="0"/>
          <c:showSerName val="0"/>
          <c:showPercent val="0"/>
          <c:showBubbleSize val="0"/>
        </c:dLbls>
        <c:axId val="-2133089480"/>
        <c:axId val="-2133086808"/>
      </c:scatterChart>
      <c:valAx>
        <c:axId val="-2133089480"/>
        <c:scaling>
          <c:logBase val="10"/>
          <c:orientation val="minMax"/>
          <c:max val="10"/>
        </c:scaling>
        <c:delete val="0"/>
        <c:axPos val="b"/>
        <c:numFmt formatCode="General" sourceLinked="1"/>
        <c:majorTickMark val="none"/>
        <c:minorTickMark val="none"/>
        <c:tickLblPos val="nextTo"/>
        <c:spPr>
          <a:noFill/>
          <a:ln w="222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a:ea typeface="+mn-ea"/>
                <a:cs typeface="Arial"/>
              </a:defRPr>
            </a:pPr>
            <a:endParaRPr lang="en-US"/>
          </a:p>
        </c:txPr>
        <c:crossAx val="-2133086808"/>
        <c:crosses val="autoZero"/>
        <c:crossBetween val="midCat"/>
      </c:valAx>
      <c:valAx>
        <c:axId val="-2133086808"/>
        <c:scaling>
          <c:orientation val="minMax"/>
        </c:scaling>
        <c:delete val="0"/>
        <c:axPos val="l"/>
        <c:numFmt formatCode="General" sourceLinked="1"/>
        <c:majorTickMark val="none"/>
        <c:minorTickMark val="none"/>
        <c:tickLblPos val="none"/>
        <c:spPr>
          <a:noFill/>
          <a:ln w="222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ln w="28575" cmpd="sng">
                  <a:solidFill>
                    <a:prstClr val="black"/>
                  </a:solidFill>
                </a:ln>
                <a:solidFill>
                  <a:schemeClr val="tx1">
                    <a:lumMod val="65000"/>
                    <a:lumOff val="35000"/>
                  </a:schemeClr>
                </a:solidFill>
                <a:latin typeface="+mn-lt"/>
                <a:ea typeface="+mn-ea"/>
                <a:cs typeface="+mn-cs"/>
              </a:defRPr>
            </a:pPr>
            <a:endParaRPr lang="en-US"/>
          </a:p>
        </c:txPr>
        <c:crossAx val="-21330894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2675971039888E-2"/>
          <c:y val="8.4904286166301204E-2"/>
          <c:w val="0.93085639689969102"/>
          <c:h val="0.82841123875643197"/>
        </c:manualLayout>
      </c:layout>
      <c:barChart>
        <c:barDir val="col"/>
        <c:grouping val="clustered"/>
        <c:varyColors val="0"/>
        <c:ser>
          <c:idx val="0"/>
          <c:order val="0"/>
          <c:tx>
            <c:strRef>
              <c:f>Sheet1!$B$1</c:f>
              <c:strCache>
                <c:ptCount val="1"/>
                <c:pt idx="0">
                  <c:v>Ticagrelor + Placebo</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BARC 3 or 5</c:v>
                </c:pt>
                <c:pt idx="1">
                  <c:v>TIMI major</c:v>
                </c:pt>
                <c:pt idx="2">
                  <c:v>GUSTO moderate or severe</c:v>
                </c:pt>
                <c:pt idx="3">
                  <c:v>ISTH major</c:v>
                </c:pt>
              </c:strCache>
            </c:strRef>
          </c:cat>
          <c:val>
            <c:numRef>
              <c:f>Sheet1!$B$2:$B$5</c:f>
              <c:numCache>
                <c:formatCode>0.0%</c:formatCode>
                <c:ptCount val="4"/>
                <c:pt idx="0">
                  <c:v>8.0000000000000002E-3</c:v>
                </c:pt>
                <c:pt idx="1">
                  <c:v>5.0000000000000001E-3</c:v>
                </c:pt>
                <c:pt idx="2">
                  <c:v>6.0000000000000001E-3</c:v>
                </c:pt>
                <c:pt idx="3">
                  <c:v>8.9999999999999993E-3</c:v>
                </c:pt>
              </c:numCache>
            </c:numRef>
          </c:val>
          <c:extLst>
            <c:ext xmlns:c16="http://schemas.microsoft.com/office/drawing/2014/chart" uri="{C3380CC4-5D6E-409C-BE32-E72D297353CC}">
              <c16:uniqueId val="{00000000-E790-4BB2-96AE-FD2D7B176194}"/>
            </c:ext>
          </c:extLst>
        </c:ser>
        <c:ser>
          <c:idx val="1"/>
          <c:order val="1"/>
          <c:tx>
            <c:strRef>
              <c:f>Sheet1!$C$1</c:f>
              <c:strCache>
                <c:ptCount val="1"/>
                <c:pt idx="0">
                  <c:v>Ticagrelor + Aspirin</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BARC 3 or 5</c:v>
                </c:pt>
                <c:pt idx="1">
                  <c:v>TIMI major</c:v>
                </c:pt>
                <c:pt idx="2">
                  <c:v>GUSTO moderate or severe</c:v>
                </c:pt>
                <c:pt idx="3">
                  <c:v>ISTH major</c:v>
                </c:pt>
              </c:strCache>
            </c:strRef>
          </c:cat>
          <c:val>
            <c:numRef>
              <c:f>Sheet1!$C$2:$C$5</c:f>
              <c:numCache>
                <c:formatCode>0.0%</c:formatCode>
                <c:ptCount val="4"/>
                <c:pt idx="0">
                  <c:v>2.1000000000000001E-2</c:v>
                </c:pt>
                <c:pt idx="1">
                  <c:v>0.01</c:v>
                </c:pt>
                <c:pt idx="2">
                  <c:v>1.6E-2</c:v>
                </c:pt>
                <c:pt idx="3">
                  <c:v>2.1999999999999999E-2</c:v>
                </c:pt>
              </c:numCache>
            </c:numRef>
          </c:val>
          <c:extLst>
            <c:ext xmlns:c16="http://schemas.microsoft.com/office/drawing/2014/chart" uri="{C3380CC4-5D6E-409C-BE32-E72D297353CC}">
              <c16:uniqueId val="{00000001-E790-4BB2-96AE-FD2D7B176194}"/>
            </c:ext>
          </c:extLst>
        </c:ser>
        <c:dLbls>
          <c:dLblPos val="outEnd"/>
          <c:showLegendKey val="0"/>
          <c:showVal val="1"/>
          <c:showCatName val="0"/>
          <c:showSerName val="0"/>
          <c:showPercent val="0"/>
          <c:showBubbleSize val="0"/>
        </c:dLbls>
        <c:gapWidth val="219"/>
        <c:overlap val="-27"/>
        <c:axId val="-2131386552"/>
        <c:axId val="-2133960472"/>
      </c:barChart>
      <c:catAx>
        <c:axId val="-2131386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33960472"/>
        <c:crosses val="autoZero"/>
        <c:auto val="1"/>
        <c:lblAlgn val="ctr"/>
        <c:lblOffset val="100"/>
        <c:noMultiLvlLbl val="0"/>
      </c:catAx>
      <c:valAx>
        <c:axId val="-2133960472"/>
        <c:scaling>
          <c:orientation val="minMax"/>
          <c:max val="0.04"/>
        </c:scaling>
        <c:delete val="0"/>
        <c:axPos val="l"/>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31386552"/>
        <c:crosses val="autoZero"/>
        <c:crossBetween val="between"/>
        <c:majorUnit val="0.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216955702808194E-2"/>
          <c:y val="1.8867592737636201E-2"/>
          <c:w val="0.90755457216087998"/>
          <c:h val="0.89726817485863797"/>
        </c:manualLayout>
      </c:layout>
      <c:scatterChart>
        <c:scatterStyle val="lineMarker"/>
        <c:varyColors val="0"/>
        <c:ser>
          <c:idx val="0"/>
          <c:order val="0"/>
          <c:tx>
            <c:strRef>
              <c:f>Sheet1!$C$1</c:f>
              <c:strCache>
                <c:ptCount val="1"/>
                <c:pt idx="0">
                  <c:v>Y-Values</c:v>
                </c:pt>
              </c:strCache>
            </c:strRef>
          </c:tx>
          <c:spPr>
            <a:ln w="19050" cap="rnd">
              <a:noFill/>
              <a:round/>
            </a:ln>
            <a:effectLst/>
          </c:spPr>
          <c:marker>
            <c:symbol val="diamond"/>
            <c:size val="25"/>
            <c:spPr>
              <a:solidFill>
                <a:schemeClr val="tx1"/>
              </a:solidFill>
              <a:ln w="9525">
                <a:solidFill>
                  <a:schemeClr val="tx1"/>
                </a:solidFill>
              </a:ln>
              <a:effectLst/>
            </c:spPr>
          </c:marker>
          <c:errBars>
            <c:errDir val="x"/>
            <c:errBarType val="both"/>
            <c:errValType val="cust"/>
            <c:noEndCap val="0"/>
            <c:plus>
              <c:numRef>
                <c:f>Sheet1!$G$2:$G$7</c:f>
                <c:numCache>
                  <c:formatCode>General</c:formatCode>
                  <c:ptCount val="6"/>
                  <c:pt idx="0">
                    <c:v>0.59</c:v>
                  </c:pt>
                  <c:pt idx="1">
                    <c:v>0</c:v>
                  </c:pt>
                  <c:pt idx="2">
                    <c:v>0.66</c:v>
                  </c:pt>
                  <c:pt idx="3">
                    <c:v>0</c:v>
                  </c:pt>
                  <c:pt idx="4">
                    <c:v>0.5</c:v>
                  </c:pt>
                </c:numCache>
              </c:numRef>
            </c:plus>
            <c:minus>
              <c:numRef>
                <c:f>Sheet1!$F$2:$F$7</c:f>
                <c:numCache>
                  <c:formatCode>General</c:formatCode>
                  <c:ptCount val="6"/>
                  <c:pt idx="0">
                    <c:v>0.3</c:v>
                  </c:pt>
                  <c:pt idx="1">
                    <c:v>0</c:v>
                  </c:pt>
                  <c:pt idx="2">
                    <c:v>0.44</c:v>
                  </c:pt>
                  <c:pt idx="3">
                    <c:v>0</c:v>
                  </c:pt>
                  <c:pt idx="4">
                    <c:v>0.32</c:v>
                  </c:pt>
                </c:numCache>
              </c:numRef>
            </c:minus>
            <c:spPr>
              <a:noFill/>
              <a:ln w="38100" cap="rnd" cmpd="sng" algn="ctr">
                <a:solidFill>
                  <a:schemeClr val="tx1"/>
                </a:solidFill>
                <a:bevel/>
              </a:ln>
              <a:effectLst/>
            </c:spPr>
          </c:errBars>
          <c:xVal>
            <c:numRef>
              <c:f>Sheet1!$B$2:$B$7</c:f>
              <c:numCache>
                <c:formatCode>General</c:formatCode>
                <c:ptCount val="6"/>
                <c:pt idx="0">
                  <c:v>0.63</c:v>
                </c:pt>
                <c:pt idx="2">
                  <c:v>1.27</c:v>
                </c:pt>
                <c:pt idx="4">
                  <c:v>0.86</c:v>
                </c:pt>
              </c:numCache>
            </c:numRef>
          </c:xVal>
          <c:yVal>
            <c:numRef>
              <c:f>Sheet1!$C$2:$C$7</c:f>
              <c:numCache>
                <c:formatCode>General</c:formatCode>
                <c:ptCount val="6"/>
                <c:pt idx="0">
                  <c:v>6</c:v>
                </c:pt>
                <c:pt idx="1">
                  <c:v>5</c:v>
                </c:pt>
                <c:pt idx="2">
                  <c:v>4</c:v>
                </c:pt>
                <c:pt idx="3">
                  <c:v>3</c:v>
                </c:pt>
                <c:pt idx="4">
                  <c:v>2</c:v>
                </c:pt>
                <c:pt idx="5">
                  <c:v>1</c:v>
                </c:pt>
              </c:numCache>
            </c:numRef>
          </c:yVal>
          <c:smooth val="0"/>
          <c:extLst>
            <c:ext xmlns:c16="http://schemas.microsoft.com/office/drawing/2014/chart" uri="{C3380CC4-5D6E-409C-BE32-E72D297353CC}">
              <c16:uniqueId val="{00000000-0CEF-4331-840D-88C7ED0601A7}"/>
            </c:ext>
          </c:extLst>
        </c:ser>
        <c:dLbls>
          <c:showLegendKey val="0"/>
          <c:showVal val="0"/>
          <c:showCatName val="0"/>
          <c:showSerName val="0"/>
          <c:showPercent val="0"/>
          <c:showBubbleSize val="0"/>
        </c:dLbls>
        <c:axId val="-2131984408"/>
        <c:axId val="-2131980856"/>
      </c:scatterChart>
      <c:valAx>
        <c:axId val="-2131984408"/>
        <c:scaling>
          <c:logBase val="10"/>
          <c:orientation val="minMax"/>
          <c:max val="10"/>
        </c:scaling>
        <c:delete val="0"/>
        <c:axPos val="b"/>
        <c:numFmt formatCode="General" sourceLinked="1"/>
        <c:majorTickMark val="none"/>
        <c:minorTickMark val="none"/>
        <c:tickLblPos val="nextTo"/>
        <c:spPr>
          <a:noFill/>
          <a:ln w="222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a:ea typeface="+mn-ea"/>
                <a:cs typeface="Arial"/>
              </a:defRPr>
            </a:pPr>
            <a:endParaRPr lang="en-US"/>
          </a:p>
        </c:txPr>
        <c:crossAx val="-2131980856"/>
        <c:crosses val="autoZero"/>
        <c:crossBetween val="midCat"/>
      </c:valAx>
      <c:valAx>
        <c:axId val="-2131980856"/>
        <c:scaling>
          <c:orientation val="minMax"/>
        </c:scaling>
        <c:delete val="0"/>
        <c:axPos val="l"/>
        <c:numFmt formatCode="General" sourceLinked="1"/>
        <c:majorTickMark val="none"/>
        <c:minorTickMark val="none"/>
        <c:tickLblPos val="none"/>
        <c:spPr>
          <a:noFill/>
          <a:ln w="222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ln w="28575" cmpd="sng">
                  <a:solidFill>
                    <a:prstClr val="black"/>
                  </a:solidFill>
                </a:ln>
                <a:solidFill>
                  <a:schemeClr val="tx1">
                    <a:lumMod val="65000"/>
                    <a:lumOff val="35000"/>
                  </a:schemeClr>
                </a:solidFill>
                <a:latin typeface="+mn-lt"/>
                <a:ea typeface="+mn-ea"/>
                <a:cs typeface="+mn-cs"/>
              </a:defRPr>
            </a:pPr>
            <a:endParaRPr lang="en-US"/>
          </a:p>
        </c:txPr>
        <c:crossAx val="-21319844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04724415825402E-2"/>
          <c:y val="0.121183892321752"/>
          <c:w val="0.94945664221178305"/>
          <c:h val="0.76785636000257895"/>
        </c:manualLayout>
      </c:layout>
      <c:barChart>
        <c:barDir val="col"/>
        <c:grouping val="clustered"/>
        <c:varyColors val="0"/>
        <c:ser>
          <c:idx val="0"/>
          <c:order val="0"/>
          <c:tx>
            <c:strRef>
              <c:f>Sheet1!$B$1</c:f>
              <c:strCache>
                <c:ptCount val="1"/>
                <c:pt idx="0">
                  <c:v>Ticagrelor + Placebo</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CV Death, MI or Ischemic Stroke</c:v>
                </c:pt>
                <c:pt idx="1">
                  <c:v>All-cause Death</c:v>
                </c:pt>
                <c:pt idx="2">
                  <c:v>MI, any</c:v>
                </c:pt>
                <c:pt idx="3">
                  <c:v>Ischemic Stroke</c:v>
                </c:pt>
                <c:pt idx="4">
                  <c:v>Stent thrombosis
(definite/probable)</c:v>
                </c:pt>
              </c:strCache>
            </c:strRef>
          </c:cat>
          <c:val>
            <c:numRef>
              <c:f>Sheet1!$B$2:$B$6</c:f>
              <c:numCache>
                <c:formatCode>0.0%</c:formatCode>
                <c:ptCount val="5"/>
                <c:pt idx="0">
                  <c:v>0.04</c:v>
                </c:pt>
                <c:pt idx="1">
                  <c:v>0.01</c:v>
                </c:pt>
                <c:pt idx="2">
                  <c:v>3.1E-2</c:v>
                </c:pt>
                <c:pt idx="3">
                  <c:v>5.0000000000000001E-3</c:v>
                </c:pt>
                <c:pt idx="4">
                  <c:v>4.0000000000000001E-3</c:v>
                </c:pt>
              </c:numCache>
            </c:numRef>
          </c:val>
          <c:extLst>
            <c:ext xmlns:c16="http://schemas.microsoft.com/office/drawing/2014/chart" uri="{C3380CC4-5D6E-409C-BE32-E72D297353CC}">
              <c16:uniqueId val="{00000000-5E6B-45F8-9C7F-9B18491EA9F7}"/>
            </c:ext>
          </c:extLst>
        </c:ser>
        <c:ser>
          <c:idx val="1"/>
          <c:order val="1"/>
          <c:tx>
            <c:strRef>
              <c:f>Sheet1!$C$1</c:f>
              <c:strCache>
                <c:ptCount val="1"/>
                <c:pt idx="0">
                  <c:v>Ticagrelor + Aspirin</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CV Death, MI or Ischemic Stroke</c:v>
                </c:pt>
                <c:pt idx="1">
                  <c:v>All-cause Death</c:v>
                </c:pt>
                <c:pt idx="2">
                  <c:v>MI, any</c:v>
                </c:pt>
                <c:pt idx="3">
                  <c:v>Ischemic Stroke</c:v>
                </c:pt>
                <c:pt idx="4">
                  <c:v>Stent thrombosis
(definite/probable)</c:v>
                </c:pt>
              </c:strCache>
            </c:strRef>
          </c:cat>
          <c:val>
            <c:numRef>
              <c:f>Sheet1!$C$2:$C$6</c:f>
              <c:numCache>
                <c:formatCode>0.0%</c:formatCode>
                <c:ptCount val="5"/>
                <c:pt idx="0">
                  <c:v>4.2000000000000003E-2</c:v>
                </c:pt>
                <c:pt idx="1">
                  <c:v>1.4999999999999999E-2</c:v>
                </c:pt>
                <c:pt idx="2">
                  <c:v>3.1E-2</c:v>
                </c:pt>
                <c:pt idx="3">
                  <c:v>3.0000000000000001E-3</c:v>
                </c:pt>
                <c:pt idx="4">
                  <c:v>6.0000000000000001E-3</c:v>
                </c:pt>
              </c:numCache>
            </c:numRef>
          </c:val>
          <c:extLst>
            <c:ext xmlns:c16="http://schemas.microsoft.com/office/drawing/2014/chart" uri="{C3380CC4-5D6E-409C-BE32-E72D297353CC}">
              <c16:uniqueId val="{00000001-5E6B-45F8-9C7F-9B18491EA9F7}"/>
            </c:ext>
          </c:extLst>
        </c:ser>
        <c:dLbls>
          <c:dLblPos val="outEnd"/>
          <c:showLegendKey val="0"/>
          <c:showVal val="1"/>
          <c:showCatName val="0"/>
          <c:showSerName val="0"/>
          <c:showPercent val="0"/>
          <c:showBubbleSize val="0"/>
        </c:dLbls>
        <c:gapWidth val="219"/>
        <c:overlap val="-27"/>
        <c:axId val="-2132980904"/>
        <c:axId val="-2133236696"/>
      </c:barChart>
      <c:catAx>
        <c:axId val="-2132980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33236696"/>
        <c:crosses val="autoZero"/>
        <c:auto val="1"/>
        <c:lblAlgn val="ctr"/>
        <c:lblOffset val="100"/>
        <c:noMultiLvlLbl val="0"/>
      </c:catAx>
      <c:valAx>
        <c:axId val="-2133236696"/>
        <c:scaling>
          <c:orientation val="minMax"/>
        </c:scaling>
        <c:delete val="0"/>
        <c:axPos val="l"/>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32980904"/>
        <c:crosses val="autoZero"/>
        <c:crossBetween val="between"/>
        <c:majorUnit val="0.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TP</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8-6D40-4249-B759-208E1E46FA92}"/>
              </c:ext>
            </c:extLst>
          </c:dPt>
          <c:dPt>
            <c:idx val="1"/>
            <c:invertIfNegative val="0"/>
            <c:bubble3D val="0"/>
            <c:spPr>
              <a:solidFill>
                <a:srgbClr val="0070C0"/>
              </a:solidFill>
              <a:ln>
                <a:noFill/>
              </a:ln>
              <a:effectLst/>
            </c:spPr>
            <c:extLst>
              <c:ext xmlns:c16="http://schemas.microsoft.com/office/drawing/2014/chart" uri="{C3380CC4-5D6E-409C-BE32-E72D297353CC}">
                <c16:uniqueId val="{00000007-6D40-4249-B759-208E1E46FA92}"/>
              </c:ext>
            </c:extLst>
          </c:dPt>
          <c:cat>
            <c:strRef>
              <c:f>Sheet1!$A$2:$A$3</c:f>
              <c:strCache>
                <c:ptCount val="2"/>
                <c:pt idx="0">
                  <c:v>UA</c:v>
                </c:pt>
                <c:pt idx="1">
                  <c:v>NSTEMI</c:v>
                </c:pt>
              </c:strCache>
            </c:strRef>
          </c:cat>
          <c:val>
            <c:numRef>
              <c:f>Sheet1!$B$2:$B$3</c:f>
              <c:numCache>
                <c:formatCode>0.0%</c:formatCode>
                <c:ptCount val="2"/>
                <c:pt idx="0">
                  <c:v>3.5999999999999997E-2</c:v>
                </c:pt>
                <c:pt idx="1">
                  <c:v>3.6999999999999998E-2</c:v>
                </c:pt>
              </c:numCache>
            </c:numRef>
          </c:val>
          <c:extLst>
            <c:ext xmlns:c16="http://schemas.microsoft.com/office/drawing/2014/chart" uri="{C3380CC4-5D6E-409C-BE32-E72D297353CC}">
              <c16:uniqueId val="{00000000-6D40-4249-B759-208E1E46FA92}"/>
            </c:ext>
          </c:extLst>
        </c:ser>
        <c:ser>
          <c:idx val="1"/>
          <c:order val="1"/>
          <c:tx>
            <c:strRef>
              <c:f>Sheet1!$C$1</c:f>
              <c:strCache>
                <c:ptCount val="1"/>
                <c:pt idx="0">
                  <c:v>TA</c:v>
                </c:pt>
              </c:strCache>
            </c:strRef>
          </c:tx>
          <c:spPr>
            <a:solidFill>
              <a:srgbClr val="C00000"/>
            </a:solidFill>
            <a:ln>
              <a:noFill/>
            </a:ln>
            <a:effectLst/>
          </c:spPr>
          <c:invertIfNegative val="0"/>
          <c:cat>
            <c:strRef>
              <c:f>Sheet1!$A$2:$A$3</c:f>
              <c:strCache>
                <c:ptCount val="2"/>
                <c:pt idx="0">
                  <c:v>UA</c:v>
                </c:pt>
                <c:pt idx="1">
                  <c:v>NSTEMI</c:v>
                </c:pt>
              </c:strCache>
            </c:strRef>
          </c:cat>
          <c:val>
            <c:numRef>
              <c:f>Sheet1!$C$2:$C$3</c:f>
              <c:numCache>
                <c:formatCode>0.0%</c:formatCode>
                <c:ptCount val="2"/>
                <c:pt idx="0">
                  <c:v>7.2999999999999995E-2</c:v>
                </c:pt>
                <c:pt idx="1">
                  <c:v>7.9000000000000001E-2</c:v>
                </c:pt>
              </c:numCache>
            </c:numRef>
          </c:val>
          <c:extLst>
            <c:ext xmlns:c16="http://schemas.microsoft.com/office/drawing/2014/chart" uri="{C3380CC4-5D6E-409C-BE32-E72D297353CC}">
              <c16:uniqueId val="{00000001-6D40-4249-B759-208E1E46FA92}"/>
            </c:ext>
          </c:extLst>
        </c:ser>
        <c:dLbls>
          <c:showLegendKey val="0"/>
          <c:showVal val="0"/>
          <c:showCatName val="0"/>
          <c:showSerName val="0"/>
          <c:showPercent val="0"/>
          <c:showBubbleSize val="0"/>
        </c:dLbls>
        <c:gapWidth val="126"/>
        <c:overlap val="-9"/>
        <c:axId val="-2133201320"/>
        <c:axId val="-2132966440"/>
      </c:barChart>
      <c:catAx>
        <c:axId val="-2133201320"/>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t" anchorCtr="1"/>
          <a:lstStyle/>
          <a:p>
            <a:pPr>
              <a:defRPr sz="1600" b="1" i="0" u="none" strike="noStrike" kern="1200" baseline="0">
                <a:solidFill>
                  <a:schemeClr val="tx1"/>
                </a:solidFill>
                <a:latin typeface="+mn-lt"/>
                <a:ea typeface="+mn-ea"/>
                <a:cs typeface="+mn-cs"/>
              </a:defRPr>
            </a:pPr>
            <a:endParaRPr lang="en-US"/>
          </a:p>
        </c:txPr>
        <c:crossAx val="-2132966440"/>
        <c:crosses val="autoZero"/>
        <c:auto val="1"/>
        <c:lblAlgn val="ctr"/>
        <c:lblOffset val="100"/>
        <c:noMultiLvlLbl val="0"/>
      </c:catAx>
      <c:valAx>
        <c:axId val="-2132966440"/>
        <c:scaling>
          <c:orientation val="minMax"/>
        </c:scaling>
        <c:delete val="0"/>
        <c:axPos val="l"/>
        <c:numFmt formatCode="0%"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33201320"/>
        <c:crosses val="autoZero"/>
        <c:crossBetween val="between"/>
        <c:majorUnit val="0.03"/>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TP</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EF9B-47F5-B45D-DCEF76EF4DDA}"/>
              </c:ext>
            </c:extLst>
          </c:dPt>
          <c:dPt>
            <c:idx val="1"/>
            <c:invertIfNegative val="0"/>
            <c:bubble3D val="0"/>
            <c:spPr>
              <a:solidFill>
                <a:srgbClr val="0070C0"/>
              </a:solidFill>
              <a:ln>
                <a:noFill/>
              </a:ln>
              <a:effectLst/>
            </c:spPr>
            <c:extLst>
              <c:ext xmlns:c16="http://schemas.microsoft.com/office/drawing/2014/chart" uri="{C3380CC4-5D6E-409C-BE32-E72D297353CC}">
                <c16:uniqueId val="{00000003-EF9B-47F5-B45D-DCEF76EF4DDA}"/>
              </c:ext>
            </c:extLst>
          </c:dPt>
          <c:cat>
            <c:strRef>
              <c:f>Sheet1!$A$2:$A$3</c:f>
              <c:strCache>
                <c:ptCount val="2"/>
                <c:pt idx="0">
                  <c:v>UA</c:v>
                </c:pt>
                <c:pt idx="1">
                  <c:v>NSTEMI</c:v>
                </c:pt>
              </c:strCache>
            </c:strRef>
          </c:cat>
          <c:val>
            <c:numRef>
              <c:f>Sheet1!$B$2:$B$3</c:f>
              <c:numCache>
                <c:formatCode>0.0%</c:formatCode>
                <c:ptCount val="2"/>
                <c:pt idx="0">
                  <c:v>4.1000000000000002E-2</c:v>
                </c:pt>
                <c:pt idx="1">
                  <c:v>4.4999999999999998E-2</c:v>
                </c:pt>
              </c:numCache>
            </c:numRef>
          </c:val>
          <c:extLst>
            <c:ext xmlns:c16="http://schemas.microsoft.com/office/drawing/2014/chart" uri="{C3380CC4-5D6E-409C-BE32-E72D297353CC}">
              <c16:uniqueId val="{00000004-EF9B-47F5-B45D-DCEF76EF4DDA}"/>
            </c:ext>
          </c:extLst>
        </c:ser>
        <c:ser>
          <c:idx val="1"/>
          <c:order val="1"/>
          <c:tx>
            <c:strRef>
              <c:f>Sheet1!$C$1</c:f>
              <c:strCache>
                <c:ptCount val="1"/>
                <c:pt idx="0">
                  <c:v>TA</c:v>
                </c:pt>
              </c:strCache>
            </c:strRef>
          </c:tx>
          <c:spPr>
            <a:solidFill>
              <a:srgbClr val="C00000"/>
            </a:solidFill>
            <a:ln>
              <a:noFill/>
            </a:ln>
            <a:effectLst/>
          </c:spPr>
          <c:invertIfNegative val="0"/>
          <c:cat>
            <c:strRef>
              <c:f>Sheet1!$A$2:$A$3</c:f>
              <c:strCache>
                <c:ptCount val="2"/>
                <c:pt idx="0">
                  <c:v>UA</c:v>
                </c:pt>
                <c:pt idx="1">
                  <c:v>NSTEMI</c:v>
                </c:pt>
              </c:strCache>
            </c:strRef>
          </c:cat>
          <c:val>
            <c:numRef>
              <c:f>Sheet1!$C$2:$C$3</c:f>
              <c:numCache>
                <c:formatCode>0.0%</c:formatCode>
                <c:ptCount val="2"/>
                <c:pt idx="0">
                  <c:v>3.6999999999999998E-2</c:v>
                </c:pt>
                <c:pt idx="1">
                  <c:v>5.2999999999999999E-2</c:v>
                </c:pt>
              </c:numCache>
            </c:numRef>
          </c:val>
          <c:extLst>
            <c:ext xmlns:c16="http://schemas.microsoft.com/office/drawing/2014/chart" uri="{C3380CC4-5D6E-409C-BE32-E72D297353CC}">
              <c16:uniqueId val="{00000005-EF9B-47F5-B45D-DCEF76EF4DDA}"/>
            </c:ext>
          </c:extLst>
        </c:ser>
        <c:dLbls>
          <c:showLegendKey val="0"/>
          <c:showVal val="0"/>
          <c:showCatName val="0"/>
          <c:showSerName val="0"/>
          <c:showPercent val="0"/>
          <c:showBubbleSize val="0"/>
        </c:dLbls>
        <c:gapWidth val="126"/>
        <c:overlap val="-9"/>
        <c:axId val="-2133366456"/>
        <c:axId val="-2133048760"/>
      </c:barChart>
      <c:catAx>
        <c:axId val="-2133366456"/>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133048760"/>
        <c:crosses val="autoZero"/>
        <c:auto val="1"/>
        <c:lblAlgn val="ctr"/>
        <c:lblOffset val="100"/>
        <c:noMultiLvlLbl val="0"/>
      </c:catAx>
      <c:valAx>
        <c:axId val="-2133048760"/>
        <c:scaling>
          <c:orientation val="minMax"/>
          <c:max val="0.09"/>
        </c:scaling>
        <c:delete val="0"/>
        <c:axPos val="l"/>
        <c:numFmt formatCode="0%"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33366456"/>
        <c:crosses val="autoZero"/>
        <c:crossBetween val="between"/>
        <c:majorUnit val="0.03"/>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D2526-A80F-C04B-9CF0-D2AE85FF4E64}" type="datetimeFigureOut">
              <a:rPr lang="en-US" smtClean="0"/>
              <a:t>11/16/2019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05B24-E200-1344-A256-C4BA2AFA5AC9}" type="slidenum">
              <a:rPr lang="en-US" smtClean="0"/>
              <a:t>‹#›</a:t>
            </a:fld>
            <a:endParaRPr lang="en-US"/>
          </a:p>
        </p:txBody>
      </p:sp>
    </p:spTree>
    <p:extLst>
      <p:ext uri="{BB962C8B-B14F-4D97-AF65-F5344CB8AC3E}">
        <p14:creationId xmlns:p14="http://schemas.microsoft.com/office/powerpoint/2010/main" val="3971980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B05B24-E200-1344-A256-C4BA2AFA5AC9}" type="slidenum">
              <a:rPr lang="en-US" smtClean="0"/>
              <a:t>1</a:t>
            </a:fld>
            <a:endParaRPr lang="en-US"/>
          </a:p>
        </p:txBody>
      </p:sp>
    </p:spTree>
    <p:extLst>
      <p:ext uri="{BB962C8B-B14F-4D97-AF65-F5344CB8AC3E}">
        <p14:creationId xmlns:p14="http://schemas.microsoft.com/office/powerpoint/2010/main" val="2731293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E7B6-9389-5B43-B263-93DA408A0E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3D988C-B80F-FF42-A057-1EE42D8541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580383-3813-D243-8B19-8DFEAB6E9B88}"/>
              </a:ext>
            </a:extLst>
          </p:cNvPr>
          <p:cNvSpPr>
            <a:spLocks noGrp="1"/>
          </p:cNvSpPr>
          <p:nvPr>
            <p:ph type="dt" sz="half" idx="10"/>
          </p:nvPr>
        </p:nvSpPr>
        <p:spPr/>
        <p:txBody>
          <a:bodyPr/>
          <a:lstStyle/>
          <a:p>
            <a:fld id="{83888A86-7EC2-9746-BA30-BEC6B410AD1A}" type="datetimeFigureOut">
              <a:rPr lang="en-US" smtClean="0"/>
              <a:t>11/16/2019</a:t>
            </a:fld>
            <a:endParaRPr lang="en-US"/>
          </a:p>
        </p:txBody>
      </p:sp>
      <p:sp>
        <p:nvSpPr>
          <p:cNvPr id="5" name="Footer Placeholder 4">
            <a:extLst>
              <a:ext uri="{FF2B5EF4-FFF2-40B4-BE49-F238E27FC236}">
                <a16:creationId xmlns:a16="http://schemas.microsoft.com/office/drawing/2014/main" id="{C289500F-F743-3842-A700-918B2378D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13785E-7E4B-8F4D-8AD7-20503DF53D59}"/>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3123279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4AA9C-C22D-7447-A318-5845FCBECC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A3FA1-CB56-1546-A5C8-CAE54CD95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65FE79-23CF-5A43-8A83-B60DDE7B85AB}"/>
              </a:ext>
            </a:extLst>
          </p:cNvPr>
          <p:cNvSpPr>
            <a:spLocks noGrp="1"/>
          </p:cNvSpPr>
          <p:nvPr>
            <p:ph type="dt" sz="half" idx="10"/>
          </p:nvPr>
        </p:nvSpPr>
        <p:spPr/>
        <p:txBody>
          <a:bodyPr/>
          <a:lstStyle/>
          <a:p>
            <a:fld id="{83888A86-7EC2-9746-BA30-BEC6B410AD1A}" type="datetimeFigureOut">
              <a:rPr lang="en-US" smtClean="0"/>
              <a:t>11/16/2019</a:t>
            </a:fld>
            <a:endParaRPr lang="en-US"/>
          </a:p>
        </p:txBody>
      </p:sp>
      <p:sp>
        <p:nvSpPr>
          <p:cNvPr id="5" name="Footer Placeholder 4">
            <a:extLst>
              <a:ext uri="{FF2B5EF4-FFF2-40B4-BE49-F238E27FC236}">
                <a16:creationId xmlns:a16="http://schemas.microsoft.com/office/drawing/2014/main" id="{C56EAFFD-BC23-AB4E-B29B-ECE773F3F8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F8BA58-02C4-7948-8569-74AA611B1423}"/>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251652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EB5712-1850-B24D-A31E-48C9D4FA7B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ECAA41-A185-B849-9C84-CF7B7E2B1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899F3-E5F5-BE44-A313-F27851864367}"/>
              </a:ext>
            </a:extLst>
          </p:cNvPr>
          <p:cNvSpPr>
            <a:spLocks noGrp="1"/>
          </p:cNvSpPr>
          <p:nvPr>
            <p:ph type="dt" sz="half" idx="10"/>
          </p:nvPr>
        </p:nvSpPr>
        <p:spPr/>
        <p:txBody>
          <a:bodyPr/>
          <a:lstStyle/>
          <a:p>
            <a:fld id="{83888A86-7EC2-9746-BA30-BEC6B410AD1A}" type="datetimeFigureOut">
              <a:rPr lang="en-US" smtClean="0"/>
              <a:t>11/16/2019</a:t>
            </a:fld>
            <a:endParaRPr lang="en-US"/>
          </a:p>
        </p:txBody>
      </p:sp>
      <p:sp>
        <p:nvSpPr>
          <p:cNvPr id="5" name="Footer Placeholder 4">
            <a:extLst>
              <a:ext uri="{FF2B5EF4-FFF2-40B4-BE49-F238E27FC236}">
                <a16:creationId xmlns:a16="http://schemas.microsoft.com/office/drawing/2014/main" id="{125CE41F-39A2-594A-933E-39AB36285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94062E-03D9-B642-A62E-2B03B8E66815}"/>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2405077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19F9-C870-144C-9F7F-207C1A7974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BB229-52A8-A441-A0C1-A83D70AB70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71BD6-12FD-854E-AA4D-220A80B320DA}"/>
              </a:ext>
            </a:extLst>
          </p:cNvPr>
          <p:cNvSpPr>
            <a:spLocks noGrp="1"/>
          </p:cNvSpPr>
          <p:nvPr>
            <p:ph type="dt" sz="half" idx="10"/>
          </p:nvPr>
        </p:nvSpPr>
        <p:spPr/>
        <p:txBody>
          <a:bodyPr/>
          <a:lstStyle/>
          <a:p>
            <a:fld id="{83888A86-7EC2-9746-BA30-BEC6B410AD1A}" type="datetimeFigureOut">
              <a:rPr lang="en-US" smtClean="0"/>
              <a:t>11/16/2019</a:t>
            </a:fld>
            <a:endParaRPr lang="en-US"/>
          </a:p>
        </p:txBody>
      </p:sp>
      <p:sp>
        <p:nvSpPr>
          <p:cNvPr id="5" name="Footer Placeholder 4">
            <a:extLst>
              <a:ext uri="{FF2B5EF4-FFF2-40B4-BE49-F238E27FC236}">
                <a16:creationId xmlns:a16="http://schemas.microsoft.com/office/drawing/2014/main" id="{ACAD0333-D57E-4E4F-8721-BF66D63E0E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5297BC-1117-2A43-83A3-531AE6D964CD}"/>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2761061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36815-058D-174B-BF39-7C10D6B242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163206-4529-EE48-AD0F-251A343310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55FAFC-05C0-5144-AC8D-71F105AC8D04}"/>
              </a:ext>
            </a:extLst>
          </p:cNvPr>
          <p:cNvSpPr>
            <a:spLocks noGrp="1"/>
          </p:cNvSpPr>
          <p:nvPr>
            <p:ph type="dt" sz="half" idx="10"/>
          </p:nvPr>
        </p:nvSpPr>
        <p:spPr/>
        <p:txBody>
          <a:bodyPr/>
          <a:lstStyle/>
          <a:p>
            <a:fld id="{83888A86-7EC2-9746-BA30-BEC6B410AD1A}" type="datetimeFigureOut">
              <a:rPr lang="en-US" smtClean="0"/>
              <a:t>11/16/2019</a:t>
            </a:fld>
            <a:endParaRPr lang="en-US"/>
          </a:p>
        </p:txBody>
      </p:sp>
      <p:sp>
        <p:nvSpPr>
          <p:cNvPr id="5" name="Footer Placeholder 4">
            <a:extLst>
              <a:ext uri="{FF2B5EF4-FFF2-40B4-BE49-F238E27FC236}">
                <a16:creationId xmlns:a16="http://schemas.microsoft.com/office/drawing/2014/main" id="{3B4C285E-8858-B44B-BE31-DBFCA5C33E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3A53A1-FB3A-344D-8359-3953B1093187}"/>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3488073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2A6C5-4D5C-3F43-A3BE-235CD84CE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704FBD-40C2-F249-AEC8-C3B7A14BF0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549AA2-C279-2E44-A561-B4DF19C528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A2192B-5CC9-F64B-AE6D-FADE5F90FB28}"/>
              </a:ext>
            </a:extLst>
          </p:cNvPr>
          <p:cNvSpPr>
            <a:spLocks noGrp="1"/>
          </p:cNvSpPr>
          <p:nvPr>
            <p:ph type="dt" sz="half" idx="10"/>
          </p:nvPr>
        </p:nvSpPr>
        <p:spPr/>
        <p:txBody>
          <a:bodyPr/>
          <a:lstStyle/>
          <a:p>
            <a:fld id="{83888A86-7EC2-9746-BA30-BEC6B410AD1A}" type="datetimeFigureOut">
              <a:rPr lang="en-US" smtClean="0"/>
              <a:t>11/16/2019</a:t>
            </a:fld>
            <a:endParaRPr lang="en-US"/>
          </a:p>
        </p:txBody>
      </p:sp>
      <p:sp>
        <p:nvSpPr>
          <p:cNvPr id="6" name="Footer Placeholder 5">
            <a:extLst>
              <a:ext uri="{FF2B5EF4-FFF2-40B4-BE49-F238E27FC236}">
                <a16:creationId xmlns:a16="http://schemas.microsoft.com/office/drawing/2014/main" id="{BB89DDD6-7303-334D-B74B-890CE1A7D2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9B7601-E1A3-A346-BACC-672A5E9AA2E5}"/>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120213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677F9-3710-D047-A148-DBE8965063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2C203B-CE14-E545-9A83-B8EF964230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7E6C99-D844-1C4E-8106-FBE8B90E12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1A03CD-20FB-B141-B717-DC9360CB88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7971B0-14CB-A146-B4B1-BB17120EA4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056317-B510-E241-BD8D-E76E2C516593}"/>
              </a:ext>
            </a:extLst>
          </p:cNvPr>
          <p:cNvSpPr>
            <a:spLocks noGrp="1"/>
          </p:cNvSpPr>
          <p:nvPr>
            <p:ph type="dt" sz="half" idx="10"/>
          </p:nvPr>
        </p:nvSpPr>
        <p:spPr/>
        <p:txBody>
          <a:bodyPr/>
          <a:lstStyle/>
          <a:p>
            <a:fld id="{83888A86-7EC2-9746-BA30-BEC6B410AD1A}" type="datetimeFigureOut">
              <a:rPr lang="en-US" smtClean="0"/>
              <a:t>11/16/2019</a:t>
            </a:fld>
            <a:endParaRPr lang="en-US"/>
          </a:p>
        </p:txBody>
      </p:sp>
      <p:sp>
        <p:nvSpPr>
          <p:cNvPr id="8" name="Footer Placeholder 7">
            <a:extLst>
              <a:ext uri="{FF2B5EF4-FFF2-40B4-BE49-F238E27FC236}">
                <a16:creationId xmlns:a16="http://schemas.microsoft.com/office/drawing/2014/main" id="{F0A25B7B-C7A9-464A-98F3-FA330ABB58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FD7960-8EF7-554A-B4F1-D0E9F5F0EE77}"/>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983083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B6AAA-1DF4-E14D-84A2-BE3C3A892E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0673B0-CB06-9F4B-9D0B-715D880DB14D}"/>
              </a:ext>
            </a:extLst>
          </p:cNvPr>
          <p:cNvSpPr>
            <a:spLocks noGrp="1"/>
          </p:cNvSpPr>
          <p:nvPr>
            <p:ph type="dt" sz="half" idx="10"/>
          </p:nvPr>
        </p:nvSpPr>
        <p:spPr/>
        <p:txBody>
          <a:bodyPr/>
          <a:lstStyle/>
          <a:p>
            <a:fld id="{83888A86-7EC2-9746-BA30-BEC6B410AD1A}" type="datetimeFigureOut">
              <a:rPr lang="en-US" smtClean="0"/>
              <a:t>11/16/2019</a:t>
            </a:fld>
            <a:endParaRPr lang="en-US"/>
          </a:p>
        </p:txBody>
      </p:sp>
      <p:sp>
        <p:nvSpPr>
          <p:cNvPr id="4" name="Footer Placeholder 3">
            <a:extLst>
              <a:ext uri="{FF2B5EF4-FFF2-40B4-BE49-F238E27FC236}">
                <a16:creationId xmlns:a16="http://schemas.microsoft.com/office/drawing/2014/main" id="{528FE763-CDB2-F14F-B982-D1D3F0A7E2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CBF3A0-DC77-8E42-A7EA-AFBF10266B3C}"/>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233008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BC7BFF-8126-9741-958E-B19D95708F6D}"/>
              </a:ext>
            </a:extLst>
          </p:cNvPr>
          <p:cNvSpPr>
            <a:spLocks noGrp="1"/>
          </p:cNvSpPr>
          <p:nvPr>
            <p:ph type="dt" sz="half" idx="10"/>
          </p:nvPr>
        </p:nvSpPr>
        <p:spPr/>
        <p:txBody>
          <a:bodyPr/>
          <a:lstStyle/>
          <a:p>
            <a:fld id="{83888A86-7EC2-9746-BA30-BEC6B410AD1A}" type="datetimeFigureOut">
              <a:rPr lang="en-US" smtClean="0"/>
              <a:t>11/16/2019</a:t>
            </a:fld>
            <a:endParaRPr lang="en-US"/>
          </a:p>
        </p:txBody>
      </p:sp>
      <p:sp>
        <p:nvSpPr>
          <p:cNvPr id="3" name="Footer Placeholder 2">
            <a:extLst>
              <a:ext uri="{FF2B5EF4-FFF2-40B4-BE49-F238E27FC236}">
                <a16:creationId xmlns:a16="http://schemas.microsoft.com/office/drawing/2014/main" id="{071168A3-7E4D-A245-9E07-1DE4597C39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7B9A03-52CA-0349-B7BE-F79E1CB11E86}"/>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4083092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4BC45-EBD1-1241-9332-84356B6C2E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233CE9-83B3-684C-B2F1-6390ABF153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50336F-51AF-EE4B-8BED-CF7521A0C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5F796C-321F-AE46-AA70-6ACC54D76623}"/>
              </a:ext>
            </a:extLst>
          </p:cNvPr>
          <p:cNvSpPr>
            <a:spLocks noGrp="1"/>
          </p:cNvSpPr>
          <p:nvPr>
            <p:ph type="dt" sz="half" idx="10"/>
          </p:nvPr>
        </p:nvSpPr>
        <p:spPr/>
        <p:txBody>
          <a:bodyPr/>
          <a:lstStyle/>
          <a:p>
            <a:fld id="{83888A86-7EC2-9746-BA30-BEC6B410AD1A}" type="datetimeFigureOut">
              <a:rPr lang="en-US" smtClean="0"/>
              <a:t>11/16/2019</a:t>
            </a:fld>
            <a:endParaRPr lang="en-US"/>
          </a:p>
        </p:txBody>
      </p:sp>
      <p:sp>
        <p:nvSpPr>
          <p:cNvPr id="6" name="Footer Placeholder 5">
            <a:extLst>
              <a:ext uri="{FF2B5EF4-FFF2-40B4-BE49-F238E27FC236}">
                <a16:creationId xmlns:a16="http://schemas.microsoft.com/office/drawing/2014/main" id="{6CC73CBC-A8DF-6044-9792-89335F2892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7F6B32-0577-6F49-9A51-5A18168D6D96}"/>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2040904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AB6C-83CA-A14E-8BD2-74766D5A3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3392CD-D6E1-6C40-A08C-0DC5BA2BF1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DD87D3-E027-8145-931A-76017297E9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0AA1D-92AF-0940-97D9-E4ED3634EF8D}"/>
              </a:ext>
            </a:extLst>
          </p:cNvPr>
          <p:cNvSpPr>
            <a:spLocks noGrp="1"/>
          </p:cNvSpPr>
          <p:nvPr>
            <p:ph type="dt" sz="half" idx="10"/>
          </p:nvPr>
        </p:nvSpPr>
        <p:spPr/>
        <p:txBody>
          <a:bodyPr/>
          <a:lstStyle/>
          <a:p>
            <a:fld id="{83888A86-7EC2-9746-BA30-BEC6B410AD1A}" type="datetimeFigureOut">
              <a:rPr lang="en-US" smtClean="0"/>
              <a:t>11/16/2019</a:t>
            </a:fld>
            <a:endParaRPr lang="en-US"/>
          </a:p>
        </p:txBody>
      </p:sp>
      <p:sp>
        <p:nvSpPr>
          <p:cNvPr id="6" name="Footer Placeholder 5">
            <a:extLst>
              <a:ext uri="{FF2B5EF4-FFF2-40B4-BE49-F238E27FC236}">
                <a16:creationId xmlns:a16="http://schemas.microsoft.com/office/drawing/2014/main" id="{8BBD8ADF-3842-7C4B-8517-E877B26982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365D6A-0632-9F48-8646-7E6C84FC9AF3}"/>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2106290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7A3088-753E-FB4E-ABAA-32317DADFD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838F0E-E4F4-0147-AF13-00E9592BD2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916649-9DE9-7D4E-81A6-A0ACCB2F14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88A86-7EC2-9746-BA30-BEC6B410AD1A}" type="datetimeFigureOut">
              <a:rPr lang="en-US" smtClean="0"/>
              <a:t>11/16/2019</a:t>
            </a:fld>
            <a:endParaRPr lang="en-US"/>
          </a:p>
        </p:txBody>
      </p:sp>
      <p:sp>
        <p:nvSpPr>
          <p:cNvPr id="5" name="Footer Placeholder 4">
            <a:extLst>
              <a:ext uri="{FF2B5EF4-FFF2-40B4-BE49-F238E27FC236}">
                <a16:creationId xmlns:a16="http://schemas.microsoft.com/office/drawing/2014/main" id="{2A9A9F6A-A37D-4341-8320-AE04428473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94E8A6-CECC-5442-AF5F-C4E81991D2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9EF22-3C42-854E-8913-6E5EF46A80E9}" type="slidenum">
              <a:rPr lang="en-US" smtClean="0"/>
              <a:t>‹#›</a:t>
            </a:fld>
            <a:endParaRPr lang="en-US"/>
          </a:p>
        </p:txBody>
      </p:sp>
    </p:spTree>
    <p:extLst>
      <p:ext uri="{BB962C8B-B14F-4D97-AF65-F5344CB8AC3E}">
        <p14:creationId xmlns:p14="http://schemas.microsoft.com/office/powerpoint/2010/main" val="2893616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riangle 14">
            <a:extLst>
              <a:ext uri="{FF2B5EF4-FFF2-40B4-BE49-F238E27FC236}">
                <a16:creationId xmlns:a16="http://schemas.microsoft.com/office/drawing/2014/main" id="{8DD280B7-C40C-3942-9E41-9011655C02F4}"/>
              </a:ext>
            </a:extLst>
          </p:cNvPr>
          <p:cNvSpPr/>
          <p:nvPr/>
        </p:nvSpPr>
        <p:spPr>
          <a:xfrm>
            <a:off x="-6351" y="575112"/>
            <a:ext cx="6189963" cy="6282888"/>
          </a:xfrm>
          <a:custGeom>
            <a:avLst/>
            <a:gdLst>
              <a:gd name="connsiteX0" fmla="*/ 0 w 4219200"/>
              <a:gd name="connsiteY0" fmla="*/ 4112443 h 4112443"/>
              <a:gd name="connsiteX1" fmla="*/ 2109600 w 4219200"/>
              <a:gd name="connsiteY1" fmla="*/ 0 h 4112443"/>
              <a:gd name="connsiteX2" fmla="*/ 4219200 w 4219200"/>
              <a:gd name="connsiteY2" fmla="*/ 4112443 h 4112443"/>
              <a:gd name="connsiteX3" fmla="*/ 0 w 4219200"/>
              <a:gd name="connsiteY3" fmla="*/ 4112443 h 4112443"/>
              <a:gd name="connsiteX0" fmla="*/ 446400 w 4665600"/>
              <a:gd name="connsiteY0" fmla="*/ 4710043 h 4710043"/>
              <a:gd name="connsiteX1" fmla="*/ 0 w 4665600"/>
              <a:gd name="connsiteY1" fmla="*/ 0 h 4710043"/>
              <a:gd name="connsiteX2" fmla="*/ 4665600 w 4665600"/>
              <a:gd name="connsiteY2" fmla="*/ 4710043 h 4710043"/>
              <a:gd name="connsiteX3" fmla="*/ 446400 w 4665600"/>
              <a:gd name="connsiteY3" fmla="*/ 4710043 h 4710043"/>
              <a:gd name="connsiteX0" fmla="*/ 7200 w 4665600"/>
              <a:gd name="connsiteY0" fmla="*/ 5826043 h 5826043"/>
              <a:gd name="connsiteX1" fmla="*/ 0 w 4665600"/>
              <a:gd name="connsiteY1" fmla="*/ 0 h 5826043"/>
              <a:gd name="connsiteX2" fmla="*/ 4665600 w 4665600"/>
              <a:gd name="connsiteY2" fmla="*/ 4710043 h 5826043"/>
              <a:gd name="connsiteX3" fmla="*/ 7200 w 4665600"/>
              <a:gd name="connsiteY3" fmla="*/ 5826043 h 5826043"/>
              <a:gd name="connsiteX0" fmla="*/ 7200 w 5724000"/>
              <a:gd name="connsiteY0" fmla="*/ 5826043 h 5826043"/>
              <a:gd name="connsiteX1" fmla="*/ 0 w 5724000"/>
              <a:gd name="connsiteY1" fmla="*/ 0 h 5826043"/>
              <a:gd name="connsiteX2" fmla="*/ 5724000 w 5724000"/>
              <a:gd name="connsiteY2" fmla="*/ 5818843 h 5826043"/>
              <a:gd name="connsiteX3" fmla="*/ 7200 w 5724000"/>
              <a:gd name="connsiteY3" fmla="*/ 5826043 h 5826043"/>
              <a:gd name="connsiteX0" fmla="*/ 7200 w 5739875"/>
              <a:gd name="connsiteY0" fmla="*/ 5826043 h 5826043"/>
              <a:gd name="connsiteX1" fmla="*/ 0 w 5739875"/>
              <a:gd name="connsiteY1" fmla="*/ 0 h 5826043"/>
              <a:gd name="connsiteX2" fmla="*/ 5739875 w 5739875"/>
              <a:gd name="connsiteY2" fmla="*/ 5822018 h 5826043"/>
              <a:gd name="connsiteX3" fmla="*/ 7200 w 5739875"/>
              <a:gd name="connsiteY3" fmla="*/ 5826043 h 5826043"/>
            </a:gdLst>
            <a:ahLst/>
            <a:cxnLst>
              <a:cxn ang="0">
                <a:pos x="connsiteX0" y="connsiteY0"/>
              </a:cxn>
              <a:cxn ang="0">
                <a:pos x="connsiteX1" y="connsiteY1"/>
              </a:cxn>
              <a:cxn ang="0">
                <a:pos x="connsiteX2" y="connsiteY2"/>
              </a:cxn>
              <a:cxn ang="0">
                <a:pos x="connsiteX3" y="connsiteY3"/>
              </a:cxn>
            </a:cxnLst>
            <a:rect l="l" t="t" r="r" b="b"/>
            <a:pathLst>
              <a:path w="5739875" h="5826043">
                <a:moveTo>
                  <a:pt x="7200" y="5826043"/>
                </a:moveTo>
                <a:lnTo>
                  <a:pt x="0" y="0"/>
                </a:lnTo>
                <a:lnTo>
                  <a:pt x="5739875" y="5822018"/>
                </a:lnTo>
                <a:lnTo>
                  <a:pt x="7200" y="5826043"/>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701AF60-3767-0A48-BC7A-B4A326585A58}"/>
              </a:ext>
            </a:extLst>
          </p:cNvPr>
          <p:cNvPicPr>
            <a:picLocks noChangeAspect="1"/>
          </p:cNvPicPr>
          <p:nvPr/>
        </p:nvPicPr>
        <p:blipFill rotWithShape="1">
          <a:blip r:embed="rId3"/>
          <a:srcRect l="23501"/>
          <a:stretch/>
        </p:blipFill>
        <p:spPr>
          <a:xfrm>
            <a:off x="0" y="114994"/>
            <a:ext cx="2815771" cy="5174012"/>
          </a:xfrm>
          <a:prstGeom prst="rect">
            <a:avLst/>
          </a:prstGeom>
        </p:spPr>
      </p:pic>
      <p:pic>
        <p:nvPicPr>
          <p:cNvPr id="43" name="Picture 42">
            <a:extLst>
              <a:ext uri="{FF2B5EF4-FFF2-40B4-BE49-F238E27FC236}">
                <a16:creationId xmlns:a16="http://schemas.microsoft.com/office/drawing/2014/main" id="{1C5CE891-559A-6640-9D16-90D88B9DCFEE}"/>
              </a:ext>
            </a:extLst>
          </p:cNvPr>
          <p:cNvPicPr>
            <a:picLocks noChangeAspect="1"/>
          </p:cNvPicPr>
          <p:nvPr/>
        </p:nvPicPr>
        <p:blipFill rotWithShape="1">
          <a:blip r:embed="rId4"/>
          <a:srcRect t="95443" b="3164"/>
          <a:stretch/>
        </p:blipFill>
        <p:spPr>
          <a:xfrm>
            <a:off x="-6350" y="6175943"/>
            <a:ext cx="12198350" cy="76240"/>
          </a:xfrm>
          <a:prstGeom prst="rect">
            <a:avLst/>
          </a:prstGeom>
        </p:spPr>
      </p:pic>
      <p:sp>
        <p:nvSpPr>
          <p:cNvPr id="44" name="Rectangle 43">
            <a:extLst>
              <a:ext uri="{FF2B5EF4-FFF2-40B4-BE49-F238E27FC236}">
                <a16:creationId xmlns:a16="http://schemas.microsoft.com/office/drawing/2014/main" id="{94D0A6F3-AF88-B74B-B4DA-6A5EE87F44DB}"/>
              </a:ext>
            </a:extLst>
          </p:cNvPr>
          <p:cNvSpPr/>
          <p:nvPr/>
        </p:nvSpPr>
        <p:spPr>
          <a:xfrm>
            <a:off x="-6351" y="6248665"/>
            <a:ext cx="12198351" cy="612608"/>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844803" y="1902841"/>
            <a:ext cx="9216571" cy="230216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200"/>
              </a:spcAft>
            </a:pPr>
            <a:r>
              <a:rPr lang="en-US" sz="3600" b="1" dirty="0">
                <a:solidFill>
                  <a:schemeClr val="accent4">
                    <a:lumMod val="75000"/>
                  </a:schemeClr>
                </a:solidFill>
                <a:latin typeface="Arial" panose="020B0604020202020204" pitchFamily="34" charset="0"/>
                <a:cs typeface="Arial" panose="020B0604020202020204" pitchFamily="34" charset="0"/>
              </a:rPr>
              <a:t>T</a:t>
            </a:r>
            <a:r>
              <a:rPr lang="en-US" sz="3600" b="1" dirty="0">
                <a:solidFill>
                  <a:srgbClr val="002060"/>
                </a:solidFill>
                <a:latin typeface="Arial" panose="020B0604020202020204" pitchFamily="34" charset="0"/>
                <a:cs typeface="Arial" panose="020B0604020202020204" pitchFamily="34" charset="0"/>
              </a:rPr>
              <a:t>icagrelor </a:t>
            </a:r>
            <a:r>
              <a:rPr lang="en-US" sz="3600" b="1" dirty="0">
                <a:solidFill>
                  <a:schemeClr val="accent4">
                    <a:lumMod val="75000"/>
                  </a:schemeClr>
                </a:solidFill>
                <a:latin typeface="Arial" panose="020B0604020202020204" pitchFamily="34" charset="0"/>
                <a:cs typeface="Arial" panose="020B0604020202020204" pitchFamily="34" charset="0"/>
              </a:rPr>
              <a:t>W</a:t>
            </a:r>
            <a:r>
              <a:rPr lang="en-US" sz="3600" b="1" dirty="0">
                <a:solidFill>
                  <a:srgbClr val="002060"/>
                </a:solidFill>
                <a:latin typeface="Arial" panose="020B0604020202020204" pitchFamily="34" charset="0"/>
                <a:cs typeface="Arial" panose="020B0604020202020204" pitchFamily="34" charset="0"/>
              </a:rPr>
              <a:t>ith </a:t>
            </a:r>
            <a:r>
              <a:rPr lang="en-US" sz="3600" b="1" dirty="0" err="1">
                <a:solidFill>
                  <a:srgbClr val="002060"/>
                </a:solidFill>
                <a:latin typeface="Arial" panose="020B0604020202020204" pitchFamily="34" charset="0"/>
                <a:cs typeface="Arial" panose="020B0604020202020204" pitchFamily="34" charset="0"/>
              </a:rPr>
              <a:t>Asp</a:t>
            </a:r>
            <a:r>
              <a:rPr lang="en-US" sz="3600" b="1" dirty="0" err="1">
                <a:solidFill>
                  <a:schemeClr val="accent4">
                    <a:lumMod val="75000"/>
                  </a:schemeClr>
                </a:solidFill>
                <a:latin typeface="Arial" panose="020B0604020202020204" pitchFamily="34" charset="0"/>
                <a:cs typeface="Arial" panose="020B0604020202020204" pitchFamily="34" charset="0"/>
              </a:rPr>
              <a:t>I</a:t>
            </a:r>
            <a:r>
              <a:rPr lang="en-US" sz="3600" b="1" dirty="0" err="1">
                <a:solidFill>
                  <a:srgbClr val="002060"/>
                </a:solidFill>
                <a:latin typeface="Arial" panose="020B0604020202020204" pitchFamily="34" charset="0"/>
                <a:cs typeface="Arial" panose="020B0604020202020204" pitchFamily="34" charset="0"/>
              </a:rPr>
              <a:t>rin</a:t>
            </a:r>
            <a:r>
              <a:rPr lang="en-US" sz="3600" b="1" dirty="0">
                <a:solidFill>
                  <a:srgbClr val="002060"/>
                </a:solidFill>
                <a:latin typeface="Arial" panose="020B0604020202020204" pitchFamily="34" charset="0"/>
                <a:cs typeface="Arial" panose="020B0604020202020204" pitchFamily="34" charset="0"/>
              </a:rPr>
              <a:t> or </a:t>
            </a:r>
            <a:r>
              <a:rPr lang="en-US" sz="3600" b="1" dirty="0" err="1">
                <a:solidFill>
                  <a:srgbClr val="002060"/>
                </a:solidFill>
                <a:latin typeface="Arial" panose="020B0604020202020204" pitchFamily="34" charset="0"/>
                <a:cs typeface="Arial" panose="020B0604020202020204" pitchFamily="34" charset="0"/>
              </a:rPr>
              <a:t>A</a:t>
            </a:r>
            <a:r>
              <a:rPr lang="en-US" sz="3600" b="1" dirty="0" err="1">
                <a:solidFill>
                  <a:schemeClr val="accent4">
                    <a:lumMod val="75000"/>
                  </a:schemeClr>
                </a:solidFill>
                <a:latin typeface="Arial" panose="020B0604020202020204" pitchFamily="34" charset="0"/>
                <a:cs typeface="Arial" panose="020B0604020202020204" pitchFamily="34" charset="0"/>
              </a:rPr>
              <a:t>L</a:t>
            </a:r>
            <a:r>
              <a:rPr lang="en-US" sz="3600" b="1" dirty="0" err="1">
                <a:solidFill>
                  <a:srgbClr val="002060"/>
                </a:solidFill>
                <a:latin typeface="Arial" panose="020B0604020202020204" pitchFamily="34" charset="0"/>
                <a:cs typeface="Arial" panose="020B0604020202020204" pitchFamily="34" charset="0"/>
              </a:rPr>
              <a:t>one</a:t>
            </a:r>
            <a:r>
              <a:rPr lang="en-US" sz="3600" b="1" dirty="0">
                <a:solidFill>
                  <a:srgbClr val="002060"/>
                </a:solidFill>
                <a:latin typeface="Arial" panose="020B0604020202020204" pitchFamily="34" charset="0"/>
                <a:cs typeface="Arial" panose="020B0604020202020204" pitchFamily="34" charset="0"/>
              </a:rPr>
              <a:t> </a:t>
            </a:r>
            <a:r>
              <a:rPr lang="en-US" sz="3600" b="1" dirty="0">
                <a:solidFill>
                  <a:schemeClr val="accent4">
                    <a:lumMod val="75000"/>
                  </a:schemeClr>
                </a:solidFill>
                <a:latin typeface="Arial" panose="020B0604020202020204" pitchFamily="34" charset="0"/>
                <a:cs typeface="Arial" panose="020B0604020202020204" pitchFamily="34" charset="0"/>
              </a:rPr>
              <a:t>I</a:t>
            </a:r>
            <a:r>
              <a:rPr lang="en-US" sz="3600" b="1" dirty="0">
                <a:solidFill>
                  <a:srgbClr val="002060"/>
                </a:solidFill>
                <a:latin typeface="Arial" panose="020B0604020202020204" pitchFamily="34" charset="0"/>
                <a:cs typeface="Arial" panose="020B0604020202020204" pitchFamily="34" charset="0"/>
              </a:rPr>
              <a:t>n </a:t>
            </a:r>
            <a:r>
              <a:rPr lang="en-US" sz="3600" b="1" dirty="0" err="1">
                <a:solidFill>
                  <a:srgbClr val="002060"/>
                </a:solidFill>
                <a:latin typeface="Arial" panose="020B0604020202020204" pitchFamily="34" charset="0"/>
                <a:cs typeface="Arial" panose="020B0604020202020204" pitchFamily="34" charset="0"/>
              </a:rPr>
              <a:t>Hi</a:t>
            </a:r>
            <a:r>
              <a:rPr lang="en-US" sz="3600" b="1" dirty="0" err="1">
                <a:solidFill>
                  <a:schemeClr val="accent4">
                    <a:lumMod val="75000"/>
                  </a:schemeClr>
                </a:solidFill>
                <a:latin typeface="Arial" panose="020B0604020202020204" pitchFamily="34" charset="0"/>
                <a:cs typeface="Arial" panose="020B0604020202020204" pitchFamily="34" charset="0"/>
              </a:rPr>
              <a:t>GH</a:t>
            </a:r>
            <a:r>
              <a:rPr lang="en-US" sz="3600" b="1" dirty="0" err="1">
                <a:solidFill>
                  <a:srgbClr val="002060"/>
                </a:solidFill>
                <a:latin typeface="Arial" panose="020B0604020202020204" pitchFamily="34" charset="0"/>
                <a:cs typeface="Arial" panose="020B0604020202020204" pitchFamily="34" charset="0"/>
              </a:rPr>
              <a:t>-Risk</a:t>
            </a:r>
            <a:r>
              <a:rPr lang="en-US" sz="3600" b="1" dirty="0">
                <a:solidFill>
                  <a:srgbClr val="002060"/>
                </a:solidFill>
                <a:latin typeface="Arial" panose="020B0604020202020204" pitchFamily="34" charset="0"/>
                <a:cs typeface="Arial" panose="020B0604020202020204" pitchFamily="34" charset="0"/>
              </a:rPr>
              <a:t> Patients After Coronary </a:t>
            </a:r>
            <a:r>
              <a:rPr lang="en-US" sz="3600" b="1" dirty="0" err="1">
                <a:solidFill>
                  <a:srgbClr val="002060"/>
                </a:solidFill>
                <a:latin typeface="Arial" panose="020B0604020202020204" pitchFamily="34" charset="0"/>
                <a:cs typeface="Arial" panose="020B0604020202020204" pitchFamily="34" charset="0"/>
              </a:rPr>
              <a:t>In</a:t>
            </a:r>
            <a:r>
              <a:rPr lang="en-US" sz="3600" b="1" dirty="0" err="1">
                <a:solidFill>
                  <a:schemeClr val="accent4">
                    <a:lumMod val="75000"/>
                  </a:schemeClr>
                </a:solidFill>
                <a:latin typeface="Arial" panose="020B0604020202020204" pitchFamily="34" charset="0"/>
                <a:cs typeface="Arial" panose="020B0604020202020204" pitchFamily="34" charset="0"/>
              </a:rPr>
              <a:t>T</a:t>
            </a:r>
            <a:r>
              <a:rPr lang="en-US" sz="3600" b="1" dirty="0" err="1">
                <a:solidFill>
                  <a:srgbClr val="002060"/>
                </a:solidFill>
                <a:latin typeface="Arial" panose="020B0604020202020204" pitchFamily="34" charset="0"/>
                <a:cs typeface="Arial" panose="020B0604020202020204" pitchFamily="34" charset="0"/>
              </a:rPr>
              <a:t>ervention</a:t>
            </a:r>
            <a:r>
              <a:rPr lang="en-US" sz="3600" b="1" dirty="0">
                <a:solidFill>
                  <a:srgbClr val="002060"/>
                </a:solidFill>
                <a:latin typeface="Arial" panose="020B0604020202020204" pitchFamily="34" charset="0"/>
                <a:cs typeface="Arial" panose="020B0604020202020204" pitchFamily="34" charset="0"/>
              </a:rPr>
              <a:t> for Acute Coronary Syndrome</a:t>
            </a:r>
          </a:p>
          <a:p>
            <a:pPr algn="ctr">
              <a:spcBef>
                <a:spcPts val="1200"/>
              </a:spcBef>
            </a:pPr>
            <a:r>
              <a:rPr lang="en-US" sz="3600" b="1" dirty="0">
                <a:solidFill>
                  <a:srgbClr val="002060"/>
                </a:solidFill>
                <a:latin typeface="Arial" panose="020B0604020202020204" pitchFamily="34" charset="0"/>
                <a:cs typeface="Arial" panose="020B0604020202020204" pitchFamily="34" charset="0"/>
              </a:rPr>
              <a:t>TWILIGHT-ACS</a:t>
            </a:r>
          </a:p>
        </p:txBody>
      </p:sp>
      <p:sp>
        <p:nvSpPr>
          <p:cNvPr id="9" name="Subtitle 2"/>
          <p:cNvSpPr txBox="1">
            <a:spLocks/>
          </p:cNvSpPr>
          <p:nvPr/>
        </p:nvSpPr>
        <p:spPr>
          <a:xfrm>
            <a:off x="2583543" y="4391273"/>
            <a:ext cx="9608458" cy="1392689"/>
          </a:xfrm>
          <a:prstGeom prst="rect">
            <a:avLst/>
          </a:prstGeom>
        </p:spPr>
        <p:txBody>
          <a:bodyPr vert="horz" wrap="square" lIns="91440" tIns="0" rIns="9144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300"/>
              </a:spcAft>
              <a:buNone/>
              <a:defRPr/>
            </a:pPr>
            <a:r>
              <a:rPr lang="en-US" b="1">
                <a:solidFill>
                  <a:schemeClr val="accent4">
                    <a:lumMod val="75000"/>
                  </a:schemeClr>
                </a:solidFill>
                <a:latin typeface="Arial" panose="020B0604020202020204" pitchFamily="34" charset="0"/>
                <a:ea typeface="Cambria Math" panose="02040503050406030204" pitchFamily="18" charset="0"/>
                <a:cs typeface="Arial" panose="020B0604020202020204" pitchFamily="34" charset="0"/>
              </a:rPr>
              <a:t>Usman Baber, MD MS</a:t>
            </a:r>
            <a:endParaRPr lang="en-US" b="1" dirty="0">
              <a:solidFill>
                <a:schemeClr val="accent4">
                  <a:lumMod val="75000"/>
                </a:schemeClr>
              </a:solidFill>
              <a:latin typeface="Arial" panose="020B0604020202020204" pitchFamily="34" charset="0"/>
              <a:ea typeface="Cambria Math" panose="02040503050406030204" pitchFamily="18" charset="0"/>
              <a:cs typeface="Arial" panose="020B0604020202020204" pitchFamily="34" charset="0"/>
            </a:endParaRPr>
          </a:p>
          <a:p>
            <a:pPr marL="0" indent="0" algn="ctr">
              <a:lnSpc>
                <a:spcPct val="100000"/>
              </a:lnSpc>
              <a:spcBef>
                <a:spcPts val="0"/>
              </a:spcBef>
              <a:spcAft>
                <a:spcPts val="600"/>
              </a:spcAft>
              <a:buNone/>
              <a:defRPr/>
            </a:pPr>
            <a:r>
              <a:rPr lang="en-US" sz="2400" b="1">
                <a:solidFill>
                  <a:schemeClr val="accent4">
                    <a:lumMod val="75000"/>
                  </a:schemeClr>
                </a:solidFill>
                <a:latin typeface="Arial" panose="020B0604020202020204" pitchFamily="34" charset="0"/>
                <a:ea typeface="Cambria Math" panose="02040503050406030204" pitchFamily="18" charset="0"/>
                <a:cs typeface="Arial" panose="020B0604020202020204" pitchFamily="34" charset="0"/>
              </a:rPr>
              <a:t>on behalf of Roxana Mehran, MD and the TWILIGHT Investigators</a:t>
            </a:r>
            <a:endParaRPr lang="en-US" sz="2400" b="1" dirty="0">
              <a:solidFill>
                <a:schemeClr val="accent4">
                  <a:lumMod val="75000"/>
                </a:schemeClr>
              </a:solidFill>
              <a:latin typeface="Arial" panose="020B0604020202020204" pitchFamily="34" charset="0"/>
              <a:ea typeface="Cambria Math" panose="02040503050406030204" pitchFamily="18" charset="0"/>
              <a:cs typeface="Arial" panose="020B0604020202020204" pitchFamily="34" charset="0"/>
            </a:endParaRPr>
          </a:p>
          <a:p>
            <a:pPr marL="0" indent="0" algn="ctr">
              <a:lnSpc>
                <a:spcPct val="100000"/>
              </a:lnSpc>
              <a:spcBef>
                <a:spcPts val="600"/>
              </a:spcBef>
              <a:spcAft>
                <a:spcPts val="600"/>
              </a:spcAft>
              <a:buNone/>
              <a:defRPr/>
            </a:pPr>
            <a:r>
              <a:rPr lang="en-US" sz="2400">
                <a:solidFill>
                  <a:srgbClr val="002060"/>
                </a:solidFill>
                <a:latin typeface="Arial" panose="020B0604020202020204" pitchFamily="34" charset="0"/>
                <a:ea typeface="Cambria Math" panose="02040503050406030204" pitchFamily="18" charset="0"/>
                <a:cs typeface="Arial" panose="020B0604020202020204" pitchFamily="34" charset="0"/>
              </a:rPr>
              <a:t>Icahn School of Medicine at Mount Sinai, New York, NY</a:t>
            </a:r>
            <a:endParaRPr lang="en-US" sz="1100" b="1" dirty="0">
              <a:solidFill>
                <a:schemeClr val="accent4">
                  <a:lumMod val="75000"/>
                </a:schemeClr>
              </a:solidFill>
              <a:latin typeface="Arial" panose="020B0604020202020204" pitchFamily="34" charset="0"/>
              <a:ea typeface="Cambria Math" panose="02040503050406030204" pitchFamily="18" charset="0"/>
              <a:cs typeface="Arial" panose="020B0604020202020204" pitchFamily="34" charset="0"/>
            </a:endParaRPr>
          </a:p>
        </p:txBody>
      </p:sp>
      <p:pic>
        <p:nvPicPr>
          <p:cNvPr id="10" name="Picture 9"/>
          <p:cNvPicPr>
            <a:picLocks noChangeAspect="1"/>
          </p:cNvPicPr>
          <p:nvPr/>
        </p:nvPicPr>
        <p:blipFill>
          <a:blip r:embed="rId5"/>
          <a:stretch>
            <a:fillRect/>
          </a:stretch>
        </p:blipFill>
        <p:spPr>
          <a:xfrm>
            <a:off x="5586924" y="55817"/>
            <a:ext cx="3833922" cy="1820072"/>
          </a:xfrm>
          <a:prstGeom prst="rect">
            <a:avLst/>
          </a:prstGeom>
        </p:spPr>
      </p:pic>
      <p:sp>
        <p:nvSpPr>
          <p:cNvPr id="11" name="TextBox 10">
            <a:extLst>
              <a:ext uri="{FF2B5EF4-FFF2-40B4-BE49-F238E27FC236}">
                <a16:creationId xmlns:a16="http://schemas.microsoft.com/office/drawing/2014/main" id="{FDB53AD7-1028-D04B-B4F8-915ABE9C816D}"/>
              </a:ext>
            </a:extLst>
          </p:cNvPr>
          <p:cNvSpPr txBox="1"/>
          <p:nvPr/>
        </p:nvSpPr>
        <p:spPr>
          <a:xfrm>
            <a:off x="4862036" y="5816686"/>
            <a:ext cx="5283699" cy="355984"/>
          </a:xfrm>
          <a:prstGeom prst="rect">
            <a:avLst/>
          </a:prstGeom>
          <a:noFill/>
          <a:ln>
            <a:noFill/>
          </a:ln>
        </p:spPr>
        <p:txBody>
          <a:bodyPr wrap="square" rtlCol="0">
            <a:noAutofit/>
          </a:bodyPr>
          <a:lstStyle/>
          <a:p>
            <a:pPr algn="ctr"/>
            <a:r>
              <a:rPr lang="en-US" sz="2000" b="1" i="1"/>
              <a:t>ClinicalTrials.gov Number: NCT02270242</a:t>
            </a:r>
            <a:endParaRPr lang="en-US" sz="2000" b="1" i="1" dirty="0"/>
          </a:p>
        </p:txBody>
      </p:sp>
      <p:sp>
        <p:nvSpPr>
          <p:cNvPr id="2" name="TextBox 1">
            <a:extLst>
              <a:ext uri="{FF2B5EF4-FFF2-40B4-BE49-F238E27FC236}">
                <a16:creationId xmlns:a16="http://schemas.microsoft.com/office/drawing/2014/main" id="{5B05CF1D-5A7A-41E8-AA2B-7B9190306892}"/>
              </a:ext>
            </a:extLst>
          </p:cNvPr>
          <p:cNvSpPr txBox="1"/>
          <p:nvPr/>
        </p:nvSpPr>
        <p:spPr>
          <a:xfrm>
            <a:off x="7394713" y="114994"/>
            <a:ext cx="4472609" cy="369332"/>
          </a:xfrm>
          <a:prstGeom prst="rect">
            <a:avLst/>
          </a:prstGeom>
          <a:noFill/>
        </p:spPr>
        <p:txBody>
          <a:bodyPr wrap="square" rtlCol="0">
            <a:spAutoFit/>
          </a:bodyPr>
          <a:lstStyle/>
          <a:p>
            <a:r>
              <a:rPr lang="en-US" b="1" dirty="0">
                <a:solidFill>
                  <a:srgbClr val="FF0000"/>
                </a:solidFill>
                <a:latin typeface="Lub Dub Medium" panose="020B0603030403020204" pitchFamily="34" charset="0"/>
              </a:rPr>
              <a:t>EMBARGOED for 9am ET 11-17-19</a:t>
            </a:r>
          </a:p>
        </p:txBody>
      </p:sp>
    </p:spTree>
    <p:extLst>
      <p:ext uri="{BB962C8B-B14F-4D97-AF65-F5344CB8AC3E}">
        <p14:creationId xmlns:p14="http://schemas.microsoft.com/office/powerpoint/2010/main" val="1897472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ED4E7AD-9F85-984F-BBF5-8081B150722E}"/>
              </a:ext>
            </a:extLst>
          </p:cNvPr>
          <p:cNvSpPr txBox="1"/>
          <p:nvPr/>
        </p:nvSpPr>
        <p:spPr>
          <a:xfrm>
            <a:off x="3109355" y="826324"/>
            <a:ext cx="5973288" cy="430887"/>
          </a:xfrm>
          <a:prstGeom prst="rect">
            <a:avLst/>
          </a:prstGeom>
          <a:noFill/>
        </p:spPr>
        <p:txBody>
          <a:bodyPr wrap="square" lIns="0" tIns="0" rIns="0" bIns="0" rtlCol="0" anchor="ctr">
            <a:spAutoFit/>
          </a:bodyPr>
          <a:lstStyle/>
          <a:p>
            <a:pPr algn="ctr"/>
            <a:r>
              <a:rPr lang="en-US" sz="2800" b="1">
                <a:solidFill>
                  <a:srgbClr val="012060"/>
                </a:solidFill>
                <a:latin typeface="Arial" panose="020B0604020202020204" pitchFamily="34" charset="0"/>
                <a:cs typeface="Arial" panose="020B0604020202020204" pitchFamily="34" charset="0"/>
              </a:rPr>
              <a:t>Baseline Demographics</a:t>
            </a:r>
            <a:endParaRPr lang="en-US" sz="2800" b="1" dirty="0">
              <a:solidFill>
                <a:srgbClr val="01206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ED4E7AD-9F85-984F-BBF5-8081B150722E}"/>
              </a:ext>
            </a:extLst>
          </p:cNvPr>
          <p:cNvSpPr txBox="1"/>
          <p:nvPr/>
        </p:nvSpPr>
        <p:spPr>
          <a:xfrm>
            <a:off x="0" y="84026"/>
            <a:ext cx="12191999" cy="707886"/>
          </a:xfrm>
          <a:prstGeom prst="rect">
            <a:avLst/>
          </a:prstGeom>
          <a:noFill/>
        </p:spPr>
        <p:txBody>
          <a:bodyPr wrap="square" rtlCol="0">
            <a:spAutoFit/>
          </a:bodyPr>
          <a:lstStyle/>
          <a:p>
            <a:pPr algn="ctr"/>
            <a:r>
              <a:rPr lang="en-US" sz="4000" b="1">
                <a:solidFill>
                  <a:srgbClr val="B2860E"/>
                </a:solidFill>
                <a:latin typeface="Arial" panose="020B0604020202020204" pitchFamily="34" charset="0"/>
                <a:cs typeface="Arial" panose="020B0604020202020204" pitchFamily="34" charset="0"/>
              </a:rPr>
              <a:t>TWILIGHT-ACS: Patient Characteristics</a:t>
            </a:r>
            <a:endParaRPr lang="en-US" sz="4000" b="1" dirty="0">
              <a:solidFill>
                <a:srgbClr val="B2860E"/>
              </a:solidFill>
              <a:latin typeface="Arial" panose="020B0604020202020204" pitchFamily="34" charset="0"/>
              <a:cs typeface="Arial" panose="020B0604020202020204" pitchFamily="34" charset="0"/>
            </a:endParaRPr>
          </a:p>
        </p:txBody>
      </p:sp>
      <p:graphicFrame>
        <p:nvGraphicFramePr>
          <p:cNvPr id="11" name="Content Placeholder 3">
            <a:extLst>
              <a:ext uri="{FF2B5EF4-FFF2-40B4-BE49-F238E27FC236}">
                <a16:creationId xmlns:a16="http://schemas.microsoft.com/office/drawing/2014/main" id="{6F398754-F2B1-FB4E-9019-8B84E7DAC81F}"/>
              </a:ext>
            </a:extLst>
          </p:cNvPr>
          <p:cNvGraphicFramePr>
            <a:graphicFrameLocks/>
          </p:cNvGraphicFramePr>
          <p:nvPr>
            <p:extLst>
              <p:ext uri="{D42A27DB-BD31-4B8C-83A1-F6EECF244321}">
                <p14:modId xmlns:p14="http://schemas.microsoft.com/office/powerpoint/2010/main" val="1497767283"/>
              </p:ext>
            </p:extLst>
          </p:nvPr>
        </p:nvGraphicFramePr>
        <p:xfrm>
          <a:off x="810768" y="1334155"/>
          <a:ext cx="10570464" cy="5059266"/>
        </p:xfrm>
        <a:graphic>
          <a:graphicData uri="http://schemas.openxmlformats.org/drawingml/2006/table">
            <a:tbl>
              <a:tblPr firstRow="1" bandRow="1">
                <a:tableStyleId>{5C22544A-7EE6-4342-B048-85BDC9FD1C3A}</a:tableStyleId>
              </a:tblPr>
              <a:tblGrid>
                <a:gridCol w="3630168">
                  <a:extLst>
                    <a:ext uri="{9D8B030D-6E8A-4147-A177-3AD203B41FA5}">
                      <a16:colId xmlns:a16="http://schemas.microsoft.com/office/drawing/2014/main" val="4098331847"/>
                    </a:ext>
                  </a:extLst>
                </a:gridCol>
                <a:gridCol w="2642616">
                  <a:extLst>
                    <a:ext uri="{9D8B030D-6E8A-4147-A177-3AD203B41FA5}">
                      <a16:colId xmlns:a16="http://schemas.microsoft.com/office/drawing/2014/main" val="4045551293"/>
                    </a:ext>
                  </a:extLst>
                </a:gridCol>
                <a:gridCol w="2642616">
                  <a:extLst>
                    <a:ext uri="{9D8B030D-6E8A-4147-A177-3AD203B41FA5}">
                      <a16:colId xmlns:a16="http://schemas.microsoft.com/office/drawing/2014/main" val="1910685371"/>
                    </a:ext>
                  </a:extLst>
                </a:gridCol>
                <a:gridCol w="1655064">
                  <a:extLst>
                    <a:ext uri="{9D8B030D-6E8A-4147-A177-3AD203B41FA5}">
                      <a16:colId xmlns:a16="http://schemas.microsoft.com/office/drawing/2014/main" val="1008202332"/>
                    </a:ext>
                  </a:extLst>
                </a:gridCol>
              </a:tblGrid>
              <a:tr h="674553">
                <a:tc>
                  <a:txBody>
                    <a:bodyPr/>
                    <a:lstStyle/>
                    <a:p>
                      <a:pPr algn="l"/>
                      <a:r>
                        <a:rPr lang="en-US" sz="1600" b="1" i="0" dirty="0">
                          <a:solidFill>
                            <a:schemeClr val="bg1"/>
                          </a:solidFill>
                          <a:latin typeface="Arial" panose="020B0604020202020204" pitchFamily="34" charset="0"/>
                          <a:cs typeface="Arial" panose="020B0604020202020204" pitchFamily="34" charset="0"/>
                        </a:rPr>
                        <a:t>Variable</a:t>
                      </a:r>
                    </a:p>
                  </a:txBody>
                  <a:tcPr anchor="ctr">
                    <a:lnL w="6350" cap="flat" cmpd="sng" algn="ctr">
                      <a:solidFill>
                        <a:srgbClr val="002060"/>
                      </a:solidFill>
                      <a:prstDash val="solid"/>
                      <a:round/>
                      <a:headEnd type="none" w="med" len="med"/>
                      <a:tailEnd type="none" w="med" len="med"/>
                    </a:lnL>
                    <a:solidFill>
                      <a:srgbClr val="001F61"/>
                    </a:solidFill>
                  </a:tcPr>
                </a:tc>
                <a:tc>
                  <a:txBody>
                    <a:bodyPr/>
                    <a:lstStyle/>
                    <a:p>
                      <a:pPr algn="ctr" fontAlgn="ctr"/>
                      <a:r>
                        <a:rPr lang="en-US" sz="1600" b="1" i="0" u="none" strike="noStrike">
                          <a:solidFill>
                            <a:schemeClr val="bg1"/>
                          </a:solidFill>
                          <a:effectLst/>
                          <a:latin typeface="Arial" panose="020B0604020202020204" pitchFamily="34" charset="0"/>
                          <a:cs typeface="Arial" panose="020B0604020202020204" pitchFamily="34" charset="0"/>
                        </a:rPr>
                        <a:t>Tica</a:t>
                      </a:r>
                      <a:r>
                        <a:rPr lang="en-US" sz="1600" b="1" i="0" u="none" strike="noStrike" baseline="0">
                          <a:solidFill>
                            <a:schemeClr val="bg1"/>
                          </a:solidFill>
                          <a:effectLst/>
                          <a:latin typeface="Arial" panose="020B0604020202020204" pitchFamily="34" charset="0"/>
                          <a:cs typeface="Arial" panose="020B0604020202020204" pitchFamily="34" charset="0"/>
                        </a:rPr>
                        <a:t> + Placebo</a:t>
                      </a:r>
                      <a:endParaRPr lang="en-US" sz="1600" b="1" i="0" u="none" strike="noStrike" baseline="0" dirty="0">
                        <a:solidFill>
                          <a:schemeClr val="bg1"/>
                        </a:solidFill>
                        <a:effectLst/>
                        <a:latin typeface="Arial" panose="020B0604020202020204" pitchFamily="34" charset="0"/>
                        <a:cs typeface="Arial" panose="020B0604020202020204" pitchFamily="34" charset="0"/>
                      </a:endParaRPr>
                    </a:p>
                    <a:p>
                      <a:pPr algn="ctr" fontAlgn="ctr"/>
                      <a:r>
                        <a:rPr lang="en-US" sz="1600" b="1" i="0" u="none" strike="noStrike" baseline="0" dirty="0">
                          <a:solidFill>
                            <a:schemeClr val="bg1"/>
                          </a:solidFill>
                          <a:effectLst/>
                          <a:latin typeface="Arial" panose="020B0604020202020204" pitchFamily="34" charset="0"/>
                          <a:cs typeface="Arial" panose="020B0604020202020204" pitchFamily="34" charset="0"/>
                        </a:rPr>
                        <a:t>(n=2273)</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1F61"/>
                    </a:solidFill>
                  </a:tcPr>
                </a:tc>
                <a:tc>
                  <a:txBody>
                    <a:bodyPr/>
                    <a:lstStyle/>
                    <a:p>
                      <a:pPr algn="ctr" fontAlgn="ctr"/>
                      <a:r>
                        <a:rPr lang="en-US" sz="1600" b="1" i="0" u="none" strike="noStrike">
                          <a:solidFill>
                            <a:schemeClr val="bg1"/>
                          </a:solidFill>
                          <a:effectLst/>
                          <a:latin typeface="Arial" panose="020B0604020202020204" pitchFamily="34" charset="0"/>
                          <a:cs typeface="Arial" panose="020B0604020202020204" pitchFamily="34" charset="0"/>
                        </a:rPr>
                        <a:t>Tica</a:t>
                      </a:r>
                      <a:r>
                        <a:rPr lang="en-US" sz="1600" b="1" i="0" u="none" strike="noStrike" baseline="0">
                          <a:solidFill>
                            <a:schemeClr val="bg1"/>
                          </a:solidFill>
                          <a:effectLst/>
                          <a:latin typeface="Arial" panose="020B0604020202020204" pitchFamily="34" charset="0"/>
                          <a:cs typeface="Arial" panose="020B0604020202020204" pitchFamily="34" charset="0"/>
                        </a:rPr>
                        <a:t> + Aspirin</a:t>
                      </a:r>
                      <a:endParaRPr lang="en-US" sz="1600" b="1" i="0" u="none" strike="noStrike" baseline="0" dirty="0">
                        <a:solidFill>
                          <a:schemeClr val="bg1"/>
                        </a:solidFill>
                        <a:effectLst/>
                        <a:latin typeface="Arial" panose="020B0604020202020204" pitchFamily="34" charset="0"/>
                        <a:cs typeface="Arial" panose="020B0604020202020204" pitchFamily="34" charset="0"/>
                      </a:endParaRPr>
                    </a:p>
                    <a:p>
                      <a:pPr algn="ctr" fontAlgn="ctr"/>
                      <a:r>
                        <a:rPr lang="en-US" sz="1600" b="1" i="0" u="none" strike="noStrike" baseline="0" dirty="0">
                          <a:solidFill>
                            <a:schemeClr val="bg1"/>
                          </a:solidFill>
                          <a:effectLst/>
                          <a:latin typeface="Arial" panose="020B0604020202020204" pitchFamily="34" charset="0"/>
                          <a:cs typeface="Arial" panose="020B0604020202020204" pitchFamily="34" charset="0"/>
                        </a:rPr>
                        <a:t>(n=2341)</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1F61"/>
                    </a:solidFill>
                  </a:tcPr>
                </a:tc>
                <a:tc>
                  <a:txBody>
                    <a:bodyPr/>
                    <a:lstStyle/>
                    <a:p>
                      <a:pPr algn="ctr" fontAlgn="ctr"/>
                      <a:r>
                        <a:rPr lang="en-US" sz="1600" b="1" i="0" u="none" strike="noStrike" dirty="0">
                          <a:solidFill>
                            <a:schemeClr val="bg1"/>
                          </a:solidFill>
                          <a:effectLst/>
                          <a:latin typeface="Arial" panose="020B0604020202020204" pitchFamily="34" charset="0"/>
                          <a:cs typeface="Arial" panose="020B0604020202020204" pitchFamily="34" charset="0"/>
                        </a:rPr>
                        <a:t>p-value</a:t>
                      </a:r>
                    </a:p>
                  </a:txBody>
                  <a:tcPr marL="9525" marR="9525" marT="9525" marB="0" anchor="ctr">
                    <a:lnR w="6350" cap="flat" cmpd="sng" algn="ctr">
                      <a:solidFill>
                        <a:srgbClr val="002060"/>
                      </a:solidFill>
                      <a:prstDash val="solid"/>
                      <a:round/>
                      <a:headEnd type="none" w="med" len="med"/>
                      <a:tailEnd type="none" w="med" len="med"/>
                    </a:lnR>
                    <a:solidFill>
                      <a:srgbClr val="001F61"/>
                    </a:solidFill>
                  </a:tcPr>
                </a:tc>
                <a:extLst>
                  <a:ext uri="{0D108BD9-81ED-4DB2-BD59-A6C34878D82A}">
                    <a16:rowId xmlns:a16="http://schemas.microsoft.com/office/drawing/2014/main" val="3050193772"/>
                  </a:ext>
                </a:extLst>
              </a:tr>
              <a:tr h="339754">
                <a:tc>
                  <a:txBody>
                    <a:bodyPr/>
                    <a:lstStyle/>
                    <a:p>
                      <a:pPr algn="l" fontAlgn="ctr"/>
                      <a:r>
                        <a:rPr lang="en-US" sz="1600" b="1" i="0" u="none" strike="noStrike" baseline="0">
                          <a:solidFill>
                            <a:srgbClr val="001F61"/>
                          </a:solidFill>
                          <a:effectLst/>
                          <a:latin typeface="Arial" panose="020B0604020202020204" pitchFamily="34" charset="0"/>
                          <a:cs typeface="Arial" panose="020B0604020202020204" pitchFamily="34" charset="0"/>
                        </a:rPr>
                        <a:t>Age, years [Mean ± SD</a:t>
                      </a:r>
                      <a:r>
                        <a:rPr lang="en-US" sz="1600" b="1" i="0" u="none" strike="noStrike" baseline="0" dirty="0">
                          <a:solidFill>
                            <a:srgbClr val="001F61"/>
                          </a:solidFill>
                          <a:effectLst/>
                          <a:latin typeface="Arial" panose="020B0604020202020204" pitchFamily="34" charset="0"/>
                          <a:cs typeface="Arial" panose="020B0604020202020204" pitchFamily="34" charset="0"/>
                        </a:rPr>
                        <a:t>]</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600">
                          <a:solidFill>
                            <a:srgbClr val="002060"/>
                          </a:solidFill>
                          <a:effectLst/>
                          <a:latin typeface="Arial" panose="020B0604020202020204" pitchFamily="34" charset="0"/>
                          <a:ea typeface="MS Gothic" panose="020B0609070205080204" pitchFamily="49" charset="-128"/>
                          <a:cs typeface="Arial" panose="020B0604020202020204" pitchFamily="34" charset="0"/>
                        </a:rPr>
                        <a:t>64.2 ± 10.5</a:t>
                      </a:r>
                      <a:endParaRPr lang="en-US" sz="1400" dirty="0">
                        <a:solidFill>
                          <a:srgbClr val="002060"/>
                        </a:solidFill>
                        <a:effectLst/>
                        <a:latin typeface="Arial" panose="020B0604020202020204" pitchFamily="34" charset="0"/>
                        <a:ea typeface="MS Gothic" panose="020B06090702050802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solidFill>
                            <a:srgbClr val="002060"/>
                          </a:solidFill>
                          <a:effectLst/>
                          <a:latin typeface="Arial" panose="020B0604020202020204" pitchFamily="34" charset="0"/>
                          <a:ea typeface="MS Gothic" panose="020B0609070205080204" pitchFamily="49" charset="-128"/>
                          <a:cs typeface="Arial" panose="020B0604020202020204" pitchFamily="34" charset="0"/>
                        </a:rPr>
                        <a:t>64.2 ± 10.6</a:t>
                      </a:r>
                      <a:endParaRPr lang="en-US" sz="1400" dirty="0">
                        <a:solidFill>
                          <a:srgbClr val="002060"/>
                        </a:solidFill>
                        <a:effectLst/>
                        <a:latin typeface="Arial" panose="020B0604020202020204" pitchFamily="34" charset="0"/>
                        <a:ea typeface="MS Gothic" panose="020B06090702050802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400" dirty="0">
                          <a:solidFill>
                            <a:srgbClr val="002060"/>
                          </a:solidFill>
                          <a:effectLst/>
                          <a:latin typeface="Arial" panose="020B0604020202020204" pitchFamily="34" charset="0"/>
                          <a:ea typeface="MS Gothic" panose="020B0609070205080204" pitchFamily="49" charset="-128"/>
                          <a:cs typeface="Arial" panose="020B0604020202020204" pitchFamily="34" charset="0"/>
                        </a:rPr>
                        <a:t>0.99</a:t>
                      </a: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1833172060"/>
                  </a:ext>
                </a:extLst>
              </a:tr>
              <a:tr h="339754">
                <a:tc>
                  <a:txBody>
                    <a:bodyPr/>
                    <a:lstStyle/>
                    <a:p>
                      <a:pPr algn="l" fontAlgn="ctr"/>
                      <a:r>
                        <a:rPr lang="en-US" sz="1600" b="1" i="0" u="none" strike="noStrike" baseline="0">
                          <a:solidFill>
                            <a:srgbClr val="001F61"/>
                          </a:solidFill>
                          <a:effectLst/>
                          <a:latin typeface="Arial" panose="020B0604020202020204" pitchFamily="34" charset="0"/>
                          <a:cs typeface="Arial" panose="020B0604020202020204" pitchFamily="34" charset="0"/>
                        </a:rPr>
                        <a:t>Female sex</a:t>
                      </a:r>
                      <a:endParaRPr lang="en-US" sz="1600" b="1" i="0" u="none" strike="noStrike" baseline="0"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baseline="0" dirty="0">
                          <a:solidFill>
                            <a:srgbClr val="001F61"/>
                          </a:solidFill>
                          <a:effectLst/>
                          <a:latin typeface="Arial" panose="020B0604020202020204" pitchFamily="34" charset="0"/>
                          <a:cs typeface="Arial" panose="020B0604020202020204" pitchFamily="34" charset="0"/>
                        </a:rPr>
                        <a:t>25.5%</a:t>
                      </a: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24.8%</a:t>
                      </a: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0.56</a:t>
                      </a: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4176111197"/>
                  </a:ext>
                </a:extLst>
              </a:tr>
              <a:tr h="339754">
                <a:tc>
                  <a:txBody>
                    <a:bodyPr/>
                    <a:lstStyle/>
                    <a:p>
                      <a:pPr algn="l" fontAlgn="ctr"/>
                      <a:r>
                        <a:rPr lang="en-US" sz="1600" b="1" i="0" u="none" strike="noStrike" baseline="0">
                          <a:solidFill>
                            <a:srgbClr val="001F61"/>
                          </a:solidFill>
                          <a:effectLst/>
                          <a:latin typeface="Arial" panose="020B0604020202020204" pitchFamily="34" charset="0"/>
                          <a:cs typeface="Arial" panose="020B0604020202020204" pitchFamily="34" charset="0"/>
                        </a:rPr>
                        <a:t>Nonwhite race</a:t>
                      </a:r>
                      <a:endParaRPr lang="en-US" sz="1600" b="1" i="0" u="none" strike="noStrike" baseline="0"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38.4%</a:t>
                      </a: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36.5%</a:t>
                      </a: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0.62</a:t>
                      </a: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521767312"/>
                  </a:ext>
                </a:extLst>
              </a:tr>
              <a:tr h="339754">
                <a:tc>
                  <a:txBody>
                    <a:bodyPr/>
                    <a:lstStyle/>
                    <a:p>
                      <a:pPr algn="l" fontAlgn="ctr"/>
                      <a:r>
                        <a:rPr lang="en-US" sz="1600" b="1" i="0" u="none" strike="noStrike" err="1">
                          <a:solidFill>
                            <a:srgbClr val="001F61"/>
                          </a:solidFill>
                          <a:effectLst/>
                          <a:latin typeface="Arial" panose="020B0604020202020204" pitchFamily="34" charset="0"/>
                          <a:cs typeface="Arial" panose="020B0604020202020204" pitchFamily="34" charset="0"/>
                        </a:rPr>
                        <a:t>BMI</a:t>
                      </a:r>
                      <a:r>
                        <a:rPr lang="en-US" sz="1600" b="1" i="0" u="none" strike="noStrike">
                          <a:solidFill>
                            <a:srgbClr val="001F61"/>
                          </a:solidFill>
                          <a:effectLst/>
                          <a:latin typeface="Arial" panose="020B0604020202020204" pitchFamily="34" charset="0"/>
                          <a:cs typeface="Arial" panose="020B0604020202020204" pitchFamily="34" charset="0"/>
                        </a:rPr>
                        <a:t>,</a:t>
                      </a:r>
                      <a:r>
                        <a:rPr lang="en-US" sz="1600" b="1" i="0" u="none" strike="noStrike" baseline="0">
                          <a:solidFill>
                            <a:srgbClr val="001F61"/>
                          </a:solidFill>
                          <a:effectLst/>
                          <a:latin typeface="Arial" panose="020B0604020202020204" pitchFamily="34" charset="0"/>
                          <a:cs typeface="Arial" panose="020B0604020202020204" pitchFamily="34" charset="0"/>
                        </a:rPr>
                        <a:t> kg/m</a:t>
                      </a:r>
                      <a:r>
                        <a:rPr lang="en-US" sz="1600" b="1" i="0" u="none" strike="noStrike" baseline="30000">
                          <a:solidFill>
                            <a:srgbClr val="001F61"/>
                          </a:solidFill>
                          <a:effectLst/>
                          <a:latin typeface="Arial" panose="020B0604020202020204" pitchFamily="34" charset="0"/>
                          <a:cs typeface="Arial" panose="020B0604020202020204" pitchFamily="34" charset="0"/>
                        </a:rPr>
                        <a:t>2</a:t>
                      </a:r>
                      <a:endParaRPr lang="en-US" sz="1600" b="1" i="0" u="none" strike="noStrike" baseline="30000"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a:solidFill>
                            <a:srgbClr val="001F61"/>
                          </a:solidFill>
                          <a:effectLst/>
                          <a:latin typeface="Arial" panose="020B0604020202020204" pitchFamily="34" charset="0"/>
                          <a:cs typeface="Arial" panose="020B0604020202020204" pitchFamily="34" charset="0"/>
                        </a:rPr>
                        <a:t>28.4 </a:t>
                      </a:r>
                      <a:r>
                        <a:rPr lang="en-US" sz="1600">
                          <a:solidFill>
                            <a:srgbClr val="002060"/>
                          </a:solidFill>
                          <a:effectLst/>
                          <a:latin typeface="Arial" panose="020B0604020202020204" pitchFamily="34" charset="0"/>
                          <a:ea typeface="MS Gothic" panose="020B0609070205080204" pitchFamily="49" charset="-128"/>
                          <a:cs typeface="Arial" panose="020B0604020202020204" pitchFamily="34" charset="0"/>
                        </a:rPr>
                        <a:t>± 5.5</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a:solidFill>
                            <a:srgbClr val="001F61"/>
                          </a:solidFill>
                          <a:effectLst/>
                          <a:latin typeface="Arial" panose="020B0604020202020204" pitchFamily="34" charset="0"/>
                          <a:cs typeface="Arial" panose="020B0604020202020204" pitchFamily="34" charset="0"/>
                        </a:rPr>
                        <a:t>28.4 </a:t>
                      </a:r>
                      <a:r>
                        <a:rPr lang="en-US" sz="1600">
                          <a:solidFill>
                            <a:srgbClr val="002060"/>
                          </a:solidFill>
                          <a:effectLst/>
                          <a:latin typeface="Arial" panose="020B0604020202020204" pitchFamily="34" charset="0"/>
                          <a:ea typeface="MS Gothic" panose="020B0609070205080204" pitchFamily="49" charset="-128"/>
                          <a:cs typeface="Arial" panose="020B0604020202020204" pitchFamily="34" charset="0"/>
                        </a:rPr>
                        <a:t>± 5.7</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0.85</a:t>
                      </a: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941817851"/>
                  </a:ext>
                </a:extLst>
              </a:tr>
              <a:tr h="3397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a:solidFill>
                            <a:srgbClr val="001F61"/>
                          </a:solidFill>
                          <a:effectLst/>
                          <a:latin typeface="Arial" panose="020B0604020202020204" pitchFamily="34" charset="0"/>
                          <a:cs typeface="Arial" panose="020B0604020202020204" pitchFamily="34" charset="0"/>
                        </a:rPr>
                        <a:t>Diabetes Mellitus</a:t>
                      </a:r>
                      <a:endParaRPr lang="en-US" sz="16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35.6%</a:t>
                      </a: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34.3%</a:t>
                      </a: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0.36</a:t>
                      </a: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442283353"/>
                  </a:ext>
                </a:extLst>
              </a:tr>
              <a:tr h="339754">
                <a:tc>
                  <a:txBody>
                    <a:bodyPr/>
                    <a:lstStyle/>
                    <a:p>
                      <a:pPr marL="0" indent="465138" algn="l" fontAlgn="ctr"/>
                      <a:r>
                        <a:rPr lang="en-US" sz="1600" b="1" i="0" u="none" strike="noStrike" dirty="0">
                          <a:solidFill>
                            <a:srgbClr val="001F61"/>
                          </a:solidFill>
                          <a:effectLst/>
                          <a:latin typeface="Arial" panose="020B0604020202020204" pitchFamily="34" charset="0"/>
                          <a:cs typeface="Arial" panose="020B0604020202020204" pitchFamily="34" charset="0"/>
                        </a:rPr>
                        <a:t>Insulin</a:t>
                      </a:r>
                      <a:r>
                        <a:rPr lang="en-US" sz="1600" b="1" i="0" u="none" strike="noStrike" baseline="0" dirty="0">
                          <a:solidFill>
                            <a:srgbClr val="001F61"/>
                          </a:solidFill>
                          <a:effectLst/>
                          <a:latin typeface="Arial" panose="020B0604020202020204" pitchFamily="34" charset="0"/>
                          <a:cs typeface="Arial" panose="020B0604020202020204" pitchFamily="34" charset="0"/>
                        </a:rPr>
                        <a:t> requiring</a:t>
                      </a:r>
                      <a:endParaRPr lang="en-US" sz="16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9.7%</a:t>
                      </a: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10.1%</a:t>
                      </a: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0.47</a:t>
                      </a: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199405345"/>
                  </a:ext>
                </a:extLst>
              </a:tr>
              <a:tr h="339754">
                <a:tc>
                  <a:txBody>
                    <a:bodyPr/>
                    <a:lstStyle/>
                    <a:p>
                      <a:pPr marL="0" indent="465138" algn="l" fontAlgn="ctr"/>
                      <a:r>
                        <a:rPr lang="en-US" sz="1600" b="1" i="0" u="none" strike="noStrike" dirty="0">
                          <a:solidFill>
                            <a:srgbClr val="001F61"/>
                          </a:solidFill>
                          <a:effectLst/>
                          <a:latin typeface="Arial" panose="020B0604020202020204" pitchFamily="34" charset="0"/>
                          <a:cs typeface="Arial" panose="020B0604020202020204" pitchFamily="34" charset="0"/>
                        </a:rPr>
                        <a:t>NSTEMI</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45.1%</a:t>
                      </a: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46.8%</a:t>
                      </a: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0.23</a:t>
                      </a: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10007"/>
                  </a:ext>
                </a:extLst>
              </a:tr>
              <a:tr h="339754">
                <a:tc>
                  <a:txBody>
                    <a:bodyPr/>
                    <a:lstStyle/>
                    <a:p>
                      <a:pPr algn="l" fontAlgn="ctr"/>
                      <a:r>
                        <a:rPr lang="en-US" sz="1600" b="1" i="0" u="none" strike="noStrike">
                          <a:solidFill>
                            <a:srgbClr val="001F61"/>
                          </a:solidFill>
                          <a:effectLst/>
                          <a:latin typeface="Arial" panose="020B0604020202020204" pitchFamily="34" charset="0"/>
                          <a:cs typeface="Arial" panose="020B0604020202020204" pitchFamily="34" charset="0"/>
                        </a:rPr>
                        <a:t>Chronic Kidney Disease</a:t>
                      </a:r>
                      <a:endParaRPr lang="en-US" sz="16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14.6%</a:t>
                      </a: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15.1%</a:t>
                      </a: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0.68</a:t>
                      </a: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72277884"/>
                  </a:ext>
                </a:extLst>
              </a:tr>
              <a:tr h="339754">
                <a:tc>
                  <a:txBody>
                    <a:bodyPr/>
                    <a:lstStyle/>
                    <a:p>
                      <a:pPr algn="l" fontAlgn="ctr"/>
                      <a:r>
                        <a:rPr lang="en-US" sz="1600" b="1" i="0" u="none" strike="noStrike" dirty="0">
                          <a:solidFill>
                            <a:srgbClr val="001F61"/>
                          </a:solidFill>
                          <a:effectLst/>
                          <a:latin typeface="Arial" panose="020B0604020202020204" pitchFamily="34" charset="0"/>
                          <a:cs typeface="Arial" panose="020B0604020202020204" pitchFamily="34" charset="0"/>
                        </a:rPr>
                        <a:t>Anemia</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19.9%</a:t>
                      </a: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19.5%</a:t>
                      </a: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0.76</a:t>
                      </a: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641397241"/>
                  </a:ext>
                </a:extLst>
              </a:tr>
              <a:tr h="339754">
                <a:tc>
                  <a:txBody>
                    <a:bodyPr/>
                    <a:lstStyle/>
                    <a:p>
                      <a:pPr algn="l" fontAlgn="ctr"/>
                      <a:r>
                        <a:rPr lang="en-US" sz="1600" b="1" i="0" u="none" strike="noStrike">
                          <a:solidFill>
                            <a:srgbClr val="001F61"/>
                          </a:solidFill>
                          <a:effectLst/>
                          <a:latin typeface="Arial" panose="020B0604020202020204" pitchFamily="34" charset="0"/>
                          <a:cs typeface="Arial" panose="020B0604020202020204" pitchFamily="34" charset="0"/>
                        </a:rPr>
                        <a:t>Current Smoker</a:t>
                      </a:r>
                      <a:endParaRPr lang="en-US" sz="16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a:r>
                        <a:rPr lang="en-US" sz="1600" dirty="0">
                          <a:solidFill>
                            <a:srgbClr val="002060"/>
                          </a:solidFill>
                          <a:latin typeface="Arial" panose="020B0604020202020204" pitchFamily="34" charset="0"/>
                          <a:cs typeface="Arial" panose="020B0604020202020204" pitchFamily="34" charset="0"/>
                        </a:rPr>
                        <a:t>23.3%</a:t>
                      </a:r>
                    </a:p>
                  </a:txBody>
                  <a:tcPr marL="9525" marR="9525" marT="9525" marB="0" anchor="ctr"/>
                </a:tc>
                <a:tc>
                  <a:txBody>
                    <a:bodyPr/>
                    <a:lstStyle/>
                    <a:p>
                      <a:pPr algn="ctr"/>
                      <a:r>
                        <a:rPr lang="en-US" sz="1600" dirty="0">
                          <a:solidFill>
                            <a:srgbClr val="002060"/>
                          </a:solidFill>
                          <a:latin typeface="Arial" panose="020B0604020202020204" pitchFamily="34" charset="0"/>
                          <a:cs typeface="Arial" panose="020B0604020202020204" pitchFamily="34" charset="0"/>
                        </a:rPr>
                        <a:t>26.6%</a:t>
                      </a:r>
                    </a:p>
                  </a:txBody>
                  <a:tcPr marL="9525" marR="9525" marT="9525" marB="0" anchor="ctr"/>
                </a:tc>
                <a:tc>
                  <a:txBody>
                    <a:bodyPr/>
                    <a:lstStyle/>
                    <a:p>
                      <a:pPr algn="ctr"/>
                      <a:r>
                        <a:rPr lang="en-US" sz="1600" dirty="0">
                          <a:solidFill>
                            <a:srgbClr val="002060"/>
                          </a:solidFill>
                          <a:latin typeface="Arial" panose="020B0604020202020204" pitchFamily="34" charset="0"/>
                          <a:cs typeface="Arial" panose="020B0604020202020204" pitchFamily="34" charset="0"/>
                        </a:rPr>
                        <a:t>0.02</a:t>
                      </a: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426296530"/>
                  </a:ext>
                </a:extLst>
              </a:tr>
              <a:tr h="339754">
                <a:tc>
                  <a:txBody>
                    <a:bodyPr/>
                    <a:lstStyle/>
                    <a:p>
                      <a:pPr algn="l" fontAlgn="ctr"/>
                      <a:r>
                        <a:rPr lang="en-US" sz="1600" b="1" i="0" u="none" strike="noStrike">
                          <a:solidFill>
                            <a:srgbClr val="001F61"/>
                          </a:solidFill>
                          <a:effectLst/>
                          <a:latin typeface="Arial" panose="020B0604020202020204" pitchFamily="34" charset="0"/>
                          <a:cs typeface="Arial" panose="020B0604020202020204" pitchFamily="34" charset="0"/>
                        </a:rPr>
                        <a:t>Previous MI</a:t>
                      </a:r>
                      <a:endParaRPr lang="en-US" sz="16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a:solidFill>
                            <a:srgbClr val="002060"/>
                          </a:solidFill>
                          <a:effectLst/>
                          <a:latin typeface="Arial" panose="020B0604020202020204" pitchFamily="34" charset="0"/>
                          <a:cs typeface="Arial" panose="020B0604020202020204" pitchFamily="34" charset="0"/>
                        </a:rPr>
                        <a:t>25.4%</a:t>
                      </a:r>
                    </a:p>
                  </a:txBody>
                  <a:tcPr marL="9525" marR="9525" marT="9525" marB="0" anchor="ctr"/>
                </a:tc>
                <a:tc>
                  <a:txBody>
                    <a:bodyPr/>
                    <a:lstStyle/>
                    <a:p>
                      <a:pPr algn="ctr" fontAlgn="ctr"/>
                      <a:r>
                        <a:rPr lang="en-US" sz="1600" b="0" i="0" u="none" strike="noStrike" dirty="0">
                          <a:solidFill>
                            <a:srgbClr val="002060"/>
                          </a:solidFill>
                          <a:effectLst/>
                          <a:latin typeface="Arial" panose="020B0604020202020204" pitchFamily="34" charset="0"/>
                          <a:cs typeface="Arial" panose="020B0604020202020204" pitchFamily="34" charset="0"/>
                        </a:rPr>
                        <a:t>25.2%</a:t>
                      </a:r>
                    </a:p>
                  </a:txBody>
                  <a:tcPr marL="9525" marR="9525" marT="9525" marB="0" anchor="ctr"/>
                </a:tc>
                <a:tc>
                  <a:txBody>
                    <a:bodyPr/>
                    <a:lstStyle/>
                    <a:p>
                      <a:pPr algn="ctr" fontAlgn="ctr"/>
                      <a:r>
                        <a:rPr lang="en-US" sz="1600" b="0" i="0" u="none" strike="noStrike" dirty="0">
                          <a:solidFill>
                            <a:srgbClr val="002060"/>
                          </a:solidFill>
                          <a:effectLst/>
                          <a:latin typeface="Arial" panose="020B0604020202020204" pitchFamily="34" charset="0"/>
                          <a:cs typeface="Arial" panose="020B0604020202020204" pitchFamily="34" charset="0"/>
                        </a:rPr>
                        <a:t>0.83</a:t>
                      </a: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3239106451"/>
                  </a:ext>
                </a:extLst>
              </a:tr>
              <a:tr h="339754">
                <a:tc>
                  <a:txBody>
                    <a:bodyPr/>
                    <a:lstStyle/>
                    <a:p>
                      <a:pPr algn="l" fontAlgn="ctr"/>
                      <a:r>
                        <a:rPr lang="en-US" sz="1600" b="1" i="0" u="none" strike="noStrike">
                          <a:solidFill>
                            <a:srgbClr val="001F61"/>
                          </a:solidFill>
                          <a:effectLst/>
                          <a:latin typeface="Arial" panose="020B0604020202020204" pitchFamily="34" charset="0"/>
                          <a:cs typeface="Arial" panose="020B0604020202020204" pitchFamily="34" charset="0"/>
                        </a:rPr>
                        <a:t>Previous PCI</a:t>
                      </a:r>
                      <a:endParaRPr lang="en-US" sz="16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a:solidFill>
                            <a:srgbClr val="002060"/>
                          </a:solidFill>
                          <a:effectLst/>
                          <a:latin typeface="Arial" panose="020B0604020202020204" pitchFamily="34" charset="0"/>
                          <a:cs typeface="Arial" panose="020B0604020202020204" pitchFamily="34" charset="0"/>
                        </a:rPr>
                        <a:t>34.2%</a:t>
                      </a:r>
                    </a:p>
                  </a:txBody>
                  <a:tcPr marL="9525" marR="9525" marT="9525" marB="0" anchor="ctr"/>
                </a:tc>
                <a:tc>
                  <a:txBody>
                    <a:bodyPr/>
                    <a:lstStyle/>
                    <a:p>
                      <a:pPr algn="ctr" fontAlgn="ctr"/>
                      <a:r>
                        <a:rPr lang="en-US" sz="1600" b="0" i="0" u="none" strike="noStrike" dirty="0">
                          <a:solidFill>
                            <a:srgbClr val="002060"/>
                          </a:solidFill>
                          <a:effectLst/>
                          <a:latin typeface="Arial" panose="020B0604020202020204" pitchFamily="34" charset="0"/>
                          <a:cs typeface="Arial" panose="020B0604020202020204" pitchFamily="34" charset="0"/>
                        </a:rPr>
                        <a:t>34.4%</a:t>
                      </a:r>
                    </a:p>
                  </a:txBody>
                  <a:tcPr marL="9525" marR="9525" marT="9525" marB="0" anchor="ctr"/>
                </a:tc>
                <a:tc>
                  <a:txBody>
                    <a:bodyPr/>
                    <a:lstStyle/>
                    <a:p>
                      <a:pPr algn="ctr" fontAlgn="ctr"/>
                      <a:r>
                        <a:rPr lang="en-US" sz="1600" b="0" i="0" u="none" strike="noStrike" dirty="0">
                          <a:solidFill>
                            <a:srgbClr val="002060"/>
                          </a:solidFill>
                          <a:effectLst/>
                          <a:latin typeface="Arial" panose="020B0604020202020204" pitchFamily="34" charset="0"/>
                          <a:cs typeface="Arial" panose="020B0604020202020204" pitchFamily="34" charset="0"/>
                        </a:rPr>
                        <a:t>0.91</a:t>
                      </a: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4019714109"/>
                  </a:ext>
                </a:extLst>
              </a:tr>
              <a:tr h="307665">
                <a:tc>
                  <a:txBody>
                    <a:bodyPr/>
                    <a:lstStyle/>
                    <a:p>
                      <a:pPr algn="l" fontAlgn="ctr"/>
                      <a:r>
                        <a:rPr lang="en-US" sz="1600" b="1" i="0" u="none" strike="noStrike">
                          <a:solidFill>
                            <a:srgbClr val="001F61"/>
                          </a:solidFill>
                          <a:effectLst/>
                          <a:latin typeface="Arial" panose="020B0604020202020204" pitchFamily="34" charset="0"/>
                          <a:cs typeface="Arial" panose="020B0604020202020204" pitchFamily="34" charset="0"/>
                        </a:rPr>
                        <a:t>Previous CABG</a:t>
                      </a:r>
                      <a:endParaRPr lang="en-US" sz="16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a:r>
                        <a:rPr lang="en-US" sz="1600" dirty="0">
                          <a:solidFill>
                            <a:srgbClr val="002060"/>
                          </a:solidFill>
                          <a:latin typeface="Arial" panose="020B0604020202020204" pitchFamily="34" charset="0"/>
                          <a:cs typeface="Arial" panose="020B0604020202020204" pitchFamily="34" charset="0"/>
                        </a:rPr>
                        <a:t>8.8%</a:t>
                      </a:r>
                    </a:p>
                  </a:txBody>
                  <a:tcPr marL="9525" marR="9525" marT="9525" marB="0" anchor="ctr"/>
                </a:tc>
                <a:tc>
                  <a:txBody>
                    <a:bodyPr/>
                    <a:lstStyle/>
                    <a:p>
                      <a:pPr algn="ctr"/>
                      <a:r>
                        <a:rPr lang="en-US" sz="1600" dirty="0">
                          <a:solidFill>
                            <a:srgbClr val="002060"/>
                          </a:solidFill>
                          <a:latin typeface="Arial" panose="020B0604020202020204" pitchFamily="34" charset="0"/>
                          <a:cs typeface="Arial" panose="020B0604020202020204" pitchFamily="34" charset="0"/>
                        </a:rPr>
                        <a:t>8.5%</a:t>
                      </a:r>
                    </a:p>
                  </a:txBody>
                  <a:tcPr marL="9525" marR="9525" marT="9525" marB="0" anchor="ctr"/>
                </a:tc>
                <a:tc>
                  <a:txBody>
                    <a:bodyPr/>
                    <a:lstStyle/>
                    <a:p>
                      <a:pPr algn="ctr"/>
                      <a:r>
                        <a:rPr lang="en-US" sz="1600" dirty="0">
                          <a:solidFill>
                            <a:srgbClr val="002060"/>
                          </a:solidFill>
                          <a:latin typeface="Arial" panose="020B0604020202020204" pitchFamily="34" charset="0"/>
                          <a:cs typeface="Arial" panose="020B0604020202020204" pitchFamily="34" charset="0"/>
                        </a:rPr>
                        <a:t>0.68</a:t>
                      </a: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667883019"/>
                  </a:ext>
                </a:extLst>
              </a:tr>
            </a:tbl>
          </a:graphicData>
        </a:graphic>
      </p:graphicFrame>
      <p:sp>
        <p:nvSpPr>
          <p:cNvPr id="3" name="Rectangle 2"/>
          <p:cNvSpPr/>
          <p:nvPr/>
        </p:nvSpPr>
        <p:spPr>
          <a:xfrm flipH="1" flipV="1">
            <a:off x="485775" y="1189147"/>
            <a:ext cx="11220451" cy="5272572"/>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 y="2746190"/>
            <a:ext cx="11220451" cy="1898382"/>
          </a:xfrm>
          <a:prstGeom prst="rect">
            <a:avLst/>
          </a:prstGeom>
        </p:spPr>
      </p:pic>
      <p:pic>
        <p:nvPicPr>
          <p:cNvPr id="4" name="Picture 3">
            <a:extLst>
              <a:ext uri="{FF2B5EF4-FFF2-40B4-BE49-F238E27FC236}">
                <a16:creationId xmlns:a16="http://schemas.microsoft.com/office/drawing/2014/main" id="{B27E01BD-CD9A-1342-A639-2A4E48DB83B1}"/>
              </a:ext>
            </a:extLst>
          </p:cNvPr>
          <p:cNvPicPr>
            <a:picLocks noChangeAspect="1"/>
          </p:cNvPicPr>
          <p:nvPr/>
        </p:nvPicPr>
        <p:blipFill rotWithShape="1">
          <a:blip r:embed="rId3"/>
          <a:srcRect t="95443" b="3164"/>
          <a:stretch/>
        </p:blipFill>
        <p:spPr>
          <a:xfrm>
            <a:off x="-6350" y="6473163"/>
            <a:ext cx="12198350" cy="45719"/>
          </a:xfrm>
          <a:prstGeom prst="rect">
            <a:avLst/>
          </a:prstGeom>
        </p:spPr>
      </p:pic>
      <p:sp>
        <p:nvSpPr>
          <p:cNvPr id="5" name="Rectangle 4">
            <a:extLst>
              <a:ext uri="{FF2B5EF4-FFF2-40B4-BE49-F238E27FC236}">
                <a16:creationId xmlns:a16="http://schemas.microsoft.com/office/drawing/2014/main" id="{9AB65388-091C-AA4D-8A46-4066724BAB6D}"/>
              </a:ext>
            </a:extLst>
          </p:cNvPr>
          <p:cNvSpPr/>
          <p:nvPr/>
        </p:nvSpPr>
        <p:spPr>
          <a:xfrm>
            <a:off x="-6351" y="6509367"/>
            <a:ext cx="12198351" cy="351905"/>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566A4D8-49C5-BD4B-BBAB-53EBA5E609ED}"/>
              </a:ext>
            </a:extLst>
          </p:cNvPr>
          <p:cNvSpPr txBox="1"/>
          <p:nvPr/>
        </p:nvSpPr>
        <p:spPr>
          <a:xfrm>
            <a:off x="138554" y="6566518"/>
            <a:ext cx="4333795" cy="342401"/>
          </a:xfrm>
          <a:prstGeom prst="rect">
            <a:avLst/>
          </a:prstGeom>
          <a:noFill/>
        </p:spPr>
        <p:txBody>
          <a:bodyPr wrap="square" rtlCol="0">
            <a:spAutoFit/>
          </a:bodyPr>
          <a:lstStyle/>
          <a:p>
            <a:pPr>
              <a:lnSpc>
                <a:spcPts val="1820"/>
              </a:lnSpc>
            </a:pPr>
            <a:r>
              <a:rPr lang="en-US" b="1" dirty="0" err="1">
                <a:solidFill>
                  <a:schemeClr val="bg1"/>
                </a:solidFill>
                <a:latin typeface="Lub Dub" panose="020B0603030403020204" pitchFamily="34" charset="77"/>
                <a:cs typeface="Arial" panose="020B0604020202020204" pitchFamily="34" charset="0"/>
              </a:rPr>
              <a:t>ScientificSessions.org</a:t>
            </a:r>
            <a:endParaRPr lang="en-US" b="1" dirty="0">
              <a:solidFill>
                <a:schemeClr val="bg1"/>
              </a:solidFill>
              <a:latin typeface="Lub Dub" panose="020B0603030403020204" pitchFamily="34" charset="77"/>
              <a:cs typeface="Arial" panose="020B0604020202020204" pitchFamily="34" charset="0"/>
            </a:endParaRPr>
          </a:p>
        </p:txBody>
      </p:sp>
      <p:sp>
        <p:nvSpPr>
          <p:cNvPr id="7" name="TextBox 6">
            <a:extLst>
              <a:ext uri="{FF2B5EF4-FFF2-40B4-BE49-F238E27FC236}">
                <a16:creationId xmlns:a16="http://schemas.microsoft.com/office/drawing/2014/main" id="{799CF88F-46AF-664E-8E0C-49AC50444A6A}"/>
              </a:ext>
            </a:extLst>
          </p:cNvPr>
          <p:cNvSpPr txBox="1"/>
          <p:nvPr/>
        </p:nvSpPr>
        <p:spPr>
          <a:xfrm>
            <a:off x="7719653" y="6566518"/>
            <a:ext cx="4333795" cy="342401"/>
          </a:xfrm>
          <a:prstGeom prst="rect">
            <a:avLst/>
          </a:prstGeom>
          <a:noFill/>
        </p:spPr>
        <p:txBody>
          <a:bodyPr wrap="square" rtlCol="0">
            <a:spAutoFit/>
          </a:bodyPr>
          <a:lstStyle/>
          <a:p>
            <a:pPr algn="r">
              <a:lnSpc>
                <a:spcPts val="1820"/>
              </a:lnSpc>
            </a:pPr>
            <a:r>
              <a:rPr lang="en-US" b="1" dirty="0">
                <a:solidFill>
                  <a:schemeClr val="bg1"/>
                </a:solidFill>
                <a:latin typeface="Lub Dub" panose="020B0603030403020204" pitchFamily="34" charset="77"/>
                <a:cs typeface="Arial" panose="020B0604020202020204" pitchFamily="34" charset="0"/>
              </a:rPr>
              <a:t>#AHA19</a:t>
            </a:r>
          </a:p>
        </p:txBody>
      </p:sp>
    </p:spTree>
    <p:extLst>
      <p:ext uri="{BB962C8B-B14F-4D97-AF65-F5344CB8AC3E}">
        <p14:creationId xmlns:p14="http://schemas.microsoft.com/office/powerpoint/2010/main" val="70105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nodeType="withEffect">
                                  <p:stCondLst>
                                    <p:cond delay="20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ED4E7AD-9F85-984F-BBF5-8081B150722E}"/>
              </a:ext>
            </a:extLst>
          </p:cNvPr>
          <p:cNvSpPr txBox="1"/>
          <p:nvPr/>
        </p:nvSpPr>
        <p:spPr>
          <a:xfrm>
            <a:off x="3109356" y="826324"/>
            <a:ext cx="5973288" cy="430887"/>
          </a:xfrm>
          <a:prstGeom prst="rect">
            <a:avLst/>
          </a:prstGeom>
          <a:noFill/>
        </p:spPr>
        <p:txBody>
          <a:bodyPr wrap="square" lIns="0" tIns="0" rIns="0" bIns="0" rtlCol="0" anchor="ctr">
            <a:spAutoFit/>
          </a:bodyPr>
          <a:lstStyle/>
          <a:p>
            <a:pPr algn="ctr"/>
            <a:r>
              <a:rPr lang="en-US" sz="2800" b="1">
                <a:solidFill>
                  <a:srgbClr val="012060"/>
                </a:solidFill>
                <a:latin typeface="Arial" panose="020B0604020202020204" pitchFamily="34" charset="0"/>
                <a:cs typeface="Arial" panose="020B0604020202020204" pitchFamily="34" charset="0"/>
              </a:rPr>
              <a:t>Procedural Details</a:t>
            </a:r>
            <a:endParaRPr lang="en-US" sz="2800" b="1" dirty="0">
              <a:solidFill>
                <a:srgbClr val="012060"/>
              </a:solidFill>
              <a:latin typeface="Arial" panose="020B0604020202020204" pitchFamily="34" charset="0"/>
              <a:cs typeface="Arial" panose="020B0604020202020204" pitchFamily="34" charset="0"/>
            </a:endParaRPr>
          </a:p>
        </p:txBody>
      </p:sp>
      <p:graphicFrame>
        <p:nvGraphicFramePr>
          <p:cNvPr id="11" name="Content Placeholder 3">
            <a:extLst>
              <a:ext uri="{FF2B5EF4-FFF2-40B4-BE49-F238E27FC236}">
                <a16:creationId xmlns:a16="http://schemas.microsoft.com/office/drawing/2014/main" id="{6F398754-F2B1-FB4E-9019-8B84E7DAC81F}"/>
              </a:ext>
            </a:extLst>
          </p:cNvPr>
          <p:cNvGraphicFramePr>
            <a:graphicFrameLocks/>
          </p:cNvGraphicFramePr>
          <p:nvPr>
            <p:extLst>
              <p:ext uri="{D42A27DB-BD31-4B8C-83A1-F6EECF244321}">
                <p14:modId xmlns:p14="http://schemas.microsoft.com/office/powerpoint/2010/main" val="3366190626"/>
              </p:ext>
            </p:extLst>
          </p:nvPr>
        </p:nvGraphicFramePr>
        <p:xfrm>
          <a:off x="809624" y="1334155"/>
          <a:ext cx="10572753" cy="5093212"/>
        </p:xfrm>
        <a:graphic>
          <a:graphicData uri="http://schemas.openxmlformats.org/drawingml/2006/table">
            <a:tbl>
              <a:tblPr firstRow="1" bandRow="1">
                <a:tableStyleId>{5C22544A-7EE6-4342-B048-85BDC9FD1C3A}</a:tableStyleId>
              </a:tblPr>
              <a:tblGrid>
                <a:gridCol w="3629026">
                  <a:extLst>
                    <a:ext uri="{9D8B030D-6E8A-4147-A177-3AD203B41FA5}">
                      <a16:colId xmlns:a16="http://schemas.microsoft.com/office/drawing/2014/main" val="4098331847"/>
                    </a:ext>
                  </a:extLst>
                </a:gridCol>
                <a:gridCol w="2643188">
                  <a:extLst>
                    <a:ext uri="{9D8B030D-6E8A-4147-A177-3AD203B41FA5}">
                      <a16:colId xmlns:a16="http://schemas.microsoft.com/office/drawing/2014/main" val="4045551293"/>
                    </a:ext>
                  </a:extLst>
                </a:gridCol>
                <a:gridCol w="2643188">
                  <a:extLst>
                    <a:ext uri="{9D8B030D-6E8A-4147-A177-3AD203B41FA5}">
                      <a16:colId xmlns:a16="http://schemas.microsoft.com/office/drawing/2014/main" val="1910685371"/>
                    </a:ext>
                  </a:extLst>
                </a:gridCol>
                <a:gridCol w="1657351">
                  <a:extLst>
                    <a:ext uri="{9D8B030D-6E8A-4147-A177-3AD203B41FA5}">
                      <a16:colId xmlns:a16="http://schemas.microsoft.com/office/drawing/2014/main" val="1008202332"/>
                    </a:ext>
                  </a:extLst>
                </a:gridCol>
              </a:tblGrid>
              <a:tr h="674798">
                <a:tc>
                  <a:txBody>
                    <a:bodyPr/>
                    <a:lstStyle/>
                    <a:p>
                      <a:pPr algn="l"/>
                      <a:r>
                        <a:rPr lang="en-US" sz="1600" b="1" i="0" dirty="0">
                          <a:solidFill>
                            <a:schemeClr val="bg1"/>
                          </a:solidFill>
                          <a:latin typeface="Arial" panose="020B0604020202020204" pitchFamily="34" charset="0"/>
                          <a:cs typeface="Arial" panose="020B0604020202020204" pitchFamily="34" charset="0"/>
                        </a:rPr>
                        <a:t>Variable</a:t>
                      </a:r>
                    </a:p>
                  </a:txBody>
                  <a:tcPr anchor="ctr">
                    <a:lnL w="6350" cap="flat" cmpd="sng" algn="ctr">
                      <a:solidFill>
                        <a:srgbClr val="002060"/>
                      </a:solidFill>
                      <a:prstDash val="solid"/>
                      <a:round/>
                      <a:headEnd type="none" w="med" len="med"/>
                      <a:tailEnd type="none" w="med" len="med"/>
                    </a:lnL>
                    <a:solidFill>
                      <a:srgbClr val="001F61"/>
                    </a:solidFill>
                  </a:tcPr>
                </a:tc>
                <a:tc>
                  <a:txBody>
                    <a:bodyPr/>
                    <a:lstStyle/>
                    <a:p>
                      <a:pPr algn="ctr" fontAlgn="ctr"/>
                      <a:r>
                        <a:rPr lang="en-US" sz="1600" b="1" i="0" u="none" strike="noStrike">
                          <a:solidFill>
                            <a:schemeClr val="bg1"/>
                          </a:solidFill>
                          <a:effectLst/>
                          <a:latin typeface="Arial" panose="020B0604020202020204" pitchFamily="34" charset="0"/>
                          <a:cs typeface="Arial" panose="020B0604020202020204" pitchFamily="34" charset="0"/>
                        </a:rPr>
                        <a:t>Tica</a:t>
                      </a:r>
                      <a:r>
                        <a:rPr lang="en-US" sz="1600" b="1" i="0" u="none" strike="noStrike" baseline="0">
                          <a:solidFill>
                            <a:schemeClr val="bg1"/>
                          </a:solidFill>
                          <a:effectLst/>
                          <a:latin typeface="Arial" panose="020B0604020202020204" pitchFamily="34" charset="0"/>
                          <a:cs typeface="Arial" panose="020B0604020202020204" pitchFamily="34" charset="0"/>
                        </a:rPr>
                        <a:t> + Placebo</a:t>
                      </a:r>
                      <a:endParaRPr lang="en-US" sz="1600" b="1" i="0" u="none" strike="noStrike" baseline="0" dirty="0">
                        <a:solidFill>
                          <a:schemeClr val="bg1"/>
                        </a:solidFill>
                        <a:effectLst/>
                        <a:latin typeface="Arial" panose="020B0604020202020204" pitchFamily="34" charset="0"/>
                        <a:cs typeface="Arial" panose="020B0604020202020204" pitchFamily="34" charset="0"/>
                      </a:endParaRPr>
                    </a:p>
                    <a:p>
                      <a:pPr algn="ctr" fontAlgn="ctr"/>
                      <a:r>
                        <a:rPr lang="en-US" sz="1600" b="1" i="0" u="none" strike="noStrike" baseline="0" dirty="0">
                          <a:solidFill>
                            <a:schemeClr val="bg1"/>
                          </a:solidFill>
                          <a:effectLst/>
                          <a:latin typeface="Arial" panose="020B0604020202020204" pitchFamily="34" charset="0"/>
                          <a:cs typeface="Arial" panose="020B0604020202020204" pitchFamily="34" charset="0"/>
                        </a:rPr>
                        <a:t>(n=2273)</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1F61"/>
                    </a:solidFill>
                  </a:tcPr>
                </a:tc>
                <a:tc>
                  <a:txBody>
                    <a:bodyPr/>
                    <a:lstStyle/>
                    <a:p>
                      <a:pPr algn="ctr" fontAlgn="ctr"/>
                      <a:r>
                        <a:rPr lang="en-US" sz="1600" b="1" i="0" u="none" strike="noStrike">
                          <a:solidFill>
                            <a:schemeClr val="bg1"/>
                          </a:solidFill>
                          <a:effectLst/>
                          <a:latin typeface="Arial" panose="020B0604020202020204" pitchFamily="34" charset="0"/>
                          <a:cs typeface="Arial" panose="020B0604020202020204" pitchFamily="34" charset="0"/>
                        </a:rPr>
                        <a:t>Tica</a:t>
                      </a:r>
                      <a:r>
                        <a:rPr lang="en-US" sz="1600" b="1" i="0" u="none" strike="noStrike" baseline="0">
                          <a:solidFill>
                            <a:schemeClr val="bg1"/>
                          </a:solidFill>
                          <a:effectLst/>
                          <a:latin typeface="Arial" panose="020B0604020202020204" pitchFamily="34" charset="0"/>
                          <a:cs typeface="Arial" panose="020B0604020202020204" pitchFamily="34" charset="0"/>
                        </a:rPr>
                        <a:t> + Aspirin</a:t>
                      </a:r>
                      <a:endParaRPr lang="en-US" sz="1600" b="1" i="0" u="none" strike="noStrike" baseline="0" dirty="0">
                        <a:solidFill>
                          <a:schemeClr val="bg1"/>
                        </a:solidFill>
                        <a:effectLst/>
                        <a:latin typeface="Arial" panose="020B0604020202020204" pitchFamily="34" charset="0"/>
                        <a:cs typeface="Arial" panose="020B0604020202020204" pitchFamily="34" charset="0"/>
                      </a:endParaRPr>
                    </a:p>
                    <a:p>
                      <a:pPr algn="ctr" fontAlgn="ctr"/>
                      <a:r>
                        <a:rPr lang="en-US" sz="1600" b="1" i="0" u="none" strike="noStrike" baseline="0" dirty="0">
                          <a:solidFill>
                            <a:schemeClr val="bg1"/>
                          </a:solidFill>
                          <a:effectLst/>
                          <a:latin typeface="Arial" panose="020B0604020202020204" pitchFamily="34" charset="0"/>
                          <a:cs typeface="Arial" panose="020B0604020202020204" pitchFamily="34" charset="0"/>
                        </a:rPr>
                        <a:t>(n=2341)</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1F61"/>
                    </a:solidFill>
                  </a:tcPr>
                </a:tc>
                <a:tc>
                  <a:txBody>
                    <a:bodyPr/>
                    <a:lstStyle/>
                    <a:p>
                      <a:pPr algn="ctr" fontAlgn="ctr"/>
                      <a:r>
                        <a:rPr lang="en-US" sz="1600" b="1" i="0" u="none" strike="noStrike" dirty="0">
                          <a:solidFill>
                            <a:schemeClr val="bg1"/>
                          </a:solidFill>
                          <a:effectLst/>
                          <a:latin typeface="Arial" panose="020B0604020202020204" pitchFamily="34" charset="0"/>
                          <a:cs typeface="Arial" panose="020B0604020202020204" pitchFamily="34" charset="0"/>
                        </a:rPr>
                        <a:t>p-value</a:t>
                      </a:r>
                    </a:p>
                  </a:txBody>
                  <a:tcPr marL="9525" marR="9525" marT="9525" marB="0" anchor="ctr">
                    <a:lnR w="6350" cap="flat" cmpd="sng" algn="ctr">
                      <a:solidFill>
                        <a:srgbClr val="002060"/>
                      </a:solidFill>
                      <a:prstDash val="solid"/>
                      <a:round/>
                      <a:headEnd type="none" w="med" len="med"/>
                      <a:tailEnd type="none" w="med" len="med"/>
                    </a:lnR>
                    <a:solidFill>
                      <a:srgbClr val="001F61"/>
                    </a:solidFill>
                  </a:tcPr>
                </a:tc>
                <a:extLst>
                  <a:ext uri="{0D108BD9-81ED-4DB2-BD59-A6C34878D82A}">
                    <a16:rowId xmlns:a16="http://schemas.microsoft.com/office/drawing/2014/main" val="3050193772"/>
                  </a:ext>
                </a:extLst>
              </a:tr>
              <a:tr h="339878">
                <a:tc>
                  <a:txBody>
                    <a:bodyPr/>
                    <a:lstStyle/>
                    <a:p>
                      <a:pPr algn="l" fontAlgn="ctr"/>
                      <a:r>
                        <a:rPr lang="en-US" sz="1600" b="1" i="0" u="none" strike="noStrike">
                          <a:solidFill>
                            <a:srgbClr val="001F61"/>
                          </a:solidFill>
                          <a:effectLst/>
                          <a:latin typeface="Arial" panose="020B0604020202020204" pitchFamily="34" charset="0"/>
                          <a:cs typeface="Arial" panose="020B0604020202020204" pitchFamily="34" charset="0"/>
                        </a:rPr>
                        <a:t>Radial access</a:t>
                      </a:r>
                      <a:endParaRPr lang="en-US" sz="16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76.7%</a:t>
                      </a: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76.3%</a:t>
                      </a: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0.78</a:t>
                      </a: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1833172060"/>
                  </a:ext>
                </a:extLst>
              </a:tr>
              <a:tr h="339878">
                <a:tc>
                  <a:txBody>
                    <a:bodyPr/>
                    <a:lstStyle/>
                    <a:p>
                      <a:pPr algn="l" fontAlgn="ctr"/>
                      <a:r>
                        <a:rPr lang="en-US" sz="1600" b="1" i="0" u="none" strike="noStrike">
                          <a:solidFill>
                            <a:srgbClr val="001F61"/>
                          </a:solidFill>
                          <a:effectLst/>
                          <a:latin typeface="Arial" panose="020B0604020202020204" pitchFamily="34" charset="0"/>
                          <a:cs typeface="Arial" panose="020B0604020202020204" pitchFamily="34" charset="0"/>
                        </a:rPr>
                        <a:t> Multivessel CAD </a:t>
                      </a:r>
                      <a:endParaRPr lang="en-US" sz="1600" b="1"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61.9%</a:t>
                      </a: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59.5%</a:t>
                      </a: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0.08</a:t>
                      </a: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4176111197"/>
                  </a:ext>
                </a:extLst>
              </a:tr>
              <a:tr h="339878">
                <a:tc>
                  <a:txBody>
                    <a:bodyPr/>
                    <a:lstStyle/>
                    <a:p>
                      <a:pPr algn="l" fontAlgn="ctr"/>
                      <a:r>
                        <a:rPr lang="en-US" sz="1600" b="1" i="0" u="none" strike="noStrike">
                          <a:solidFill>
                            <a:srgbClr val="001F61"/>
                          </a:solidFill>
                          <a:effectLst/>
                          <a:latin typeface="Arial" panose="020B0604020202020204" pitchFamily="34" charset="0"/>
                          <a:cs typeface="Arial" panose="020B0604020202020204" pitchFamily="34" charset="0"/>
                        </a:rPr>
                        <a:t>Target vessel</a:t>
                      </a:r>
                      <a:endParaRPr lang="en-US" sz="16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521767312"/>
                  </a:ext>
                </a:extLst>
              </a:tr>
              <a:tr h="339878">
                <a:tc>
                  <a:txBody>
                    <a:bodyPr/>
                    <a:lstStyle/>
                    <a:p>
                      <a:pPr marL="466725" indent="-6350" algn="l" fontAlgn="ctr">
                        <a:tabLst/>
                      </a:pPr>
                      <a:r>
                        <a:rPr lang="en-US" sz="1600" b="1" i="0" u="none" strike="noStrike" dirty="0">
                          <a:solidFill>
                            <a:srgbClr val="001F61"/>
                          </a:solidFill>
                          <a:effectLst/>
                          <a:latin typeface="Arial" panose="020B0604020202020204" pitchFamily="34" charset="0"/>
                          <a:cs typeface="Arial" panose="020B0604020202020204" pitchFamily="34" charset="0"/>
                        </a:rPr>
                        <a:t>LAD</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57.7%</a:t>
                      </a: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58.4%</a:t>
                      </a: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0.6</a:t>
                      </a: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941817851"/>
                  </a:ext>
                </a:extLst>
              </a:tr>
              <a:tr h="339878">
                <a:tc>
                  <a:txBody>
                    <a:bodyPr/>
                    <a:lstStyle/>
                    <a:p>
                      <a:pPr marL="466725" indent="-6350" algn="l" fontAlgn="ctr">
                        <a:tabLst/>
                      </a:pPr>
                      <a:r>
                        <a:rPr lang="en-US" sz="1600" b="1" i="0" u="none" strike="noStrike" dirty="0">
                          <a:solidFill>
                            <a:srgbClr val="001F61"/>
                          </a:solidFill>
                          <a:effectLst/>
                          <a:latin typeface="Arial" panose="020B0604020202020204" pitchFamily="34" charset="0"/>
                          <a:cs typeface="Arial" panose="020B0604020202020204" pitchFamily="34" charset="0"/>
                        </a:rPr>
                        <a:t>RCA</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34.9%</a:t>
                      </a: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33.9%</a:t>
                      </a: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0.47</a:t>
                      </a: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442283353"/>
                  </a:ext>
                </a:extLst>
              </a:tr>
              <a:tr h="339878">
                <a:tc>
                  <a:txBody>
                    <a:bodyPr/>
                    <a:lstStyle/>
                    <a:p>
                      <a:pPr marL="466725" indent="-6350" algn="l" fontAlgn="ctr">
                        <a:tabLst/>
                      </a:pPr>
                      <a:r>
                        <a:rPr lang="en-US" sz="1600" b="1" i="0" u="none" strike="noStrike" dirty="0">
                          <a:solidFill>
                            <a:srgbClr val="001F61"/>
                          </a:solidFill>
                          <a:effectLst/>
                          <a:latin typeface="Arial" panose="020B0604020202020204" pitchFamily="34" charset="0"/>
                          <a:cs typeface="Arial" panose="020B0604020202020204" pitchFamily="34" charset="0"/>
                        </a:rPr>
                        <a:t>LCX</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32.6%</a:t>
                      </a: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32.9%</a:t>
                      </a: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0.83</a:t>
                      </a: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199405345"/>
                  </a:ext>
                </a:extLst>
              </a:tr>
              <a:tr h="339878">
                <a:tc>
                  <a:txBody>
                    <a:bodyPr/>
                    <a:lstStyle/>
                    <a:p>
                      <a:pPr algn="l" fontAlgn="ctr"/>
                      <a:r>
                        <a:rPr lang="en-US" sz="1600" b="1" i="0" u="none" strike="noStrike">
                          <a:solidFill>
                            <a:srgbClr val="001F61"/>
                          </a:solidFill>
                          <a:effectLst/>
                          <a:latin typeface="Arial" panose="020B0604020202020204" pitchFamily="34" charset="0"/>
                          <a:cs typeface="Arial" panose="020B0604020202020204" pitchFamily="34" charset="0"/>
                        </a:rPr>
                        <a:t>Number of lesions treated</a:t>
                      </a:r>
                      <a:endParaRPr lang="en-US" sz="16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a:solidFill>
                            <a:srgbClr val="001F61"/>
                          </a:solidFill>
                          <a:effectLst/>
                          <a:latin typeface="Arial" panose="020B0604020202020204" pitchFamily="34" charset="0"/>
                          <a:cs typeface="Arial" panose="020B0604020202020204" pitchFamily="34" charset="0"/>
                        </a:rPr>
                        <a:t>1.5 ± 0.7</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a:solidFill>
                            <a:srgbClr val="001F61"/>
                          </a:solidFill>
                          <a:effectLst/>
                          <a:latin typeface="Arial" panose="020B0604020202020204" pitchFamily="34" charset="0"/>
                          <a:cs typeface="Arial" panose="020B0604020202020204" pitchFamily="34" charset="0"/>
                        </a:rPr>
                        <a:t>1.5 ± 0.7</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0.52</a:t>
                      </a: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72277884"/>
                  </a:ext>
                </a:extLst>
              </a:tr>
              <a:tr h="339878">
                <a:tc>
                  <a:txBody>
                    <a:bodyPr/>
                    <a:lstStyle/>
                    <a:p>
                      <a:r>
                        <a:rPr lang="en-US" sz="1600" b="1">
                          <a:solidFill>
                            <a:srgbClr val="001F61"/>
                          </a:solidFill>
                          <a:latin typeface="Arial" panose="020B0604020202020204" pitchFamily="34" charset="0"/>
                          <a:cs typeface="Arial" panose="020B0604020202020204" pitchFamily="34" charset="0"/>
                        </a:rPr>
                        <a:t>Lesion morphology</a:t>
                      </a:r>
                      <a:endParaRPr lang="en-US" sz="1600" b="1" dirty="0">
                        <a:solidFill>
                          <a:srgbClr val="001F61"/>
                        </a:solidFill>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endParaRPr lang="en-US" sz="1600" dirty="0">
                        <a:latin typeface="Arial" panose="020B0604020202020204" pitchFamily="34" charset="0"/>
                        <a:cs typeface="Arial" panose="020B0604020202020204" pitchFamily="34" charset="0"/>
                      </a:endParaRPr>
                    </a:p>
                  </a:txBody>
                  <a:tcPr marL="9525" marR="9525" marT="9525" marB="0" anchor="ctr"/>
                </a:tc>
                <a:tc>
                  <a:txBody>
                    <a:bodyPr/>
                    <a:lstStyle/>
                    <a:p>
                      <a:endParaRPr lang="en-US" sz="1600" dirty="0">
                        <a:latin typeface="Arial" panose="020B0604020202020204" pitchFamily="34" charset="0"/>
                        <a:cs typeface="Arial" panose="020B0604020202020204" pitchFamily="34" charset="0"/>
                      </a:endParaRPr>
                    </a:p>
                  </a:txBody>
                  <a:tcPr marL="9525" marR="9525" marT="9525" marB="0" anchor="ctr"/>
                </a:tc>
                <a:tc>
                  <a:txBody>
                    <a:bodyPr/>
                    <a:lstStyle/>
                    <a:p>
                      <a:endParaRPr lang="en-US" sz="1600" dirty="0">
                        <a:latin typeface="Arial" panose="020B0604020202020204" pitchFamily="34" charset="0"/>
                        <a:cs typeface="Arial" panose="020B0604020202020204" pitchFamily="34" charset="0"/>
                      </a:endParaRP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641397241"/>
                  </a:ext>
                </a:extLst>
              </a:tr>
              <a:tr h="339878">
                <a:tc>
                  <a:txBody>
                    <a:bodyPr/>
                    <a:lstStyle/>
                    <a:p>
                      <a:pPr marL="0" indent="463550" algn="l" fontAlgn="ctr"/>
                      <a:r>
                        <a:rPr lang="en-US" sz="1600" b="1" i="0" u="none" strike="noStrike" dirty="0">
                          <a:solidFill>
                            <a:srgbClr val="001F61"/>
                          </a:solidFill>
                          <a:effectLst/>
                          <a:latin typeface="Arial" panose="020B0604020202020204" pitchFamily="34" charset="0"/>
                          <a:cs typeface="Arial" panose="020B0604020202020204" pitchFamily="34" charset="0"/>
                        </a:rPr>
                        <a:t>Thrombus</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14.9%</a:t>
                      </a: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15.4%</a:t>
                      </a: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0.60</a:t>
                      </a: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426296530"/>
                  </a:ext>
                </a:extLst>
              </a:tr>
              <a:tr h="339878">
                <a:tc>
                  <a:txBody>
                    <a:bodyPr/>
                    <a:lstStyle/>
                    <a:p>
                      <a:pPr marL="0" indent="463550" algn="l" fontAlgn="ctr"/>
                      <a:r>
                        <a:rPr lang="en-US" sz="1600" b="1" i="0" u="none" strike="noStrike">
                          <a:solidFill>
                            <a:srgbClr val="001F61"/>
                          </a:solidFill>
                          <a:effectLst/>
                          <a:latin typeface="Arial" panose="020B0604020202020204" pitchFamily="34" charset="0"/>
                          <a:cs typeface="Arial" panose="020B0604020202020204" pitchFamily="34" charset="0"/>
                        </a:rPr>
                        <a:t>Calcification</a:t>
                      </a:r>
                      <a:r>
                        <a:rPr lang="en-US" sz="1600" b="1" i="0" u="none" strike="noStrike" baseline="0">
                          <a:solidFill>
                            <a:srgbClr val="001F61"/>
                          </a:solidFill>
                          <a:effectLst/>
                          <a:latin typeface="Arial" panose="020B0604020202020204" pitchFamily="34" charset="0"/>
                          <a:cs typeface="Arial" panose="020B0604020202020204" pitchFamily="34" charset="0"/>
                        </a:rPr>
                        <a:t> (</a:t>
                      </a:r>
                      <a:r>
                        <a:rPr lang="en-US" sz="1600" b="1" i="0" u="none" strike="noStrike" baseline="0" dirty="0">
                          <a:solidFill>
                            <a:srgbClr val="001F61"/>
                          </a:solidFill>
                          <a:effectLst/>
                          <a:latin typeface="Arial" panose="020B0604020202020204" pitchFamily="34" charset="0"/>
                          <a:cs typeface="Arial" panose="020B0604020202020204" pitchFamily="34" charset="0"/>
                        </a:rPr>
                        <a:t>M</a:t>
                      </a:r>
                      <a:r>
                        <a:rPr lang="en-US" sz="1600" b="1" i="0" u="none" strike="noStrike" dirty="0">
                          <a:solidFill>
                            <a:srgbClr val="001F61"/>
                          </a:solidFill>
                          <a:effectLst/>
                          <a:latin typeface="Arial" panose="020B0604020202020204" pitchFamily="34" charset="0"/>
                          <a:cs typeface="Arial" panose="020B0604020202020204" pitchFamily="34" charset="0"/>
                        </a:rPr>
                        <a:t>oderate/Severe)</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12.0%</a:t>
                      </a: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11.9%</a:t>
                      </a: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0.92</a:t>
                      </a: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3239106451"/>
                  </a:ext>
                </a:extLst>
              </a:tr>
              <a:tr h="339878">
                <a:tc>
                  <a:txBody>
                    <a:bodyPr/>
                    <a:lstStyle/>
                    <a:p>
                      <a:pPr marL="0" indent="463550" algn="l" fontAlgn="ctr"/>
                      <a:r>
                        <a:rPr lang="en-US" sz="1600" b="1" i="0" u="none" strike="noStrike">
                          <a:solidFill>
                            <a:srgbClr val="001F61"/>
                          </a:solidFill>
                          <a:effectLst/>
                          <a:latin typeface="Arial" panose="020B0604020202020204" pitchFamily="34" charset="0"/>
                          <a:cs typeface="Arial" panose="020B0604020202020204" pitchFamily="34" charset="0"/>
                        </a:rPr>
                        <a:t>Any bifurcation</a:t>
                      </a:r>
                      <a:endParaRPr lang="en-US" sz="16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12.5%</a:t>
                      </a: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12.6%</a:t>
                      </a:r>
                    </a:p>
                  </a:txBody>
                  <a:tcPr marL="9525" marR="9525" marT="9525" marB="0" anchor="ct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0.98</a:t>
                      </a: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4019714109"/>
                  </a:ext>
                </a:extLst>
              </a:tr>
              <a:tr h="339878">
                <a:tc>
                  <a:txBody>
                    <a:bodyPr/>
                    <a:lstStyle/>
                    <a:p>
                      <a:pPr marL="0" indent="463550"/>
                      <a:r>
                        <a:rPr lang="en-US" sz="1600" b="1">
                          <a:solidFill>
                            <a:srgbClr val="002060"/>
                          </a:solidFill>
                          <a:latin typeface="Arial" panose="020B0604020202020204" pitchFamily="34" charset="0"/>
                          <a:cs typeface="Arial" panose="020B0604020202020204" pitchFamily="34" charset="0"/>
                        </a:rPr>
                        <a:t>Chronic total</a:t>
                      </a:r>
                      <a:r>
                        <a:rPr lang="en-US" sz="1600" b="1" baseline="0">
                          <a:solidFill>
                            <a:srgbClr val="002060"/>
                          </a:solidFill>
                          <a:latin typeface="Arial" panose="020B0604020202020204" pitchFamily="34" charset="0"/>
                          <a:cs typeface="Arial" panose="020B0604020202020204" pitchFamily="34" charset="0"/>
                        </a:rPr>
                        <a:t> occlusion</a:t>
                      </a:r>
                      <a:endParaRPr lang="en-US" sz="1600" b="1" dirty="0">
                        <a:solidFill>
                          <a:srgbClr val="002060"/>
                        </a:solidFill>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a:r>
                        <a:rPr lang="en-US" sz="1600" dirty="0">
                          <a:solidFill>
                            <a:srgbClr val="002060"/>
                          </a:solidFill>
                          <a:latin typeface="Arial" panose="020B0604020202020204" pitchFamily="34" charset="0"/>
                          <a:cs typeface="Arial" panose="020B0604020202020204" pitchFamily="34" charset="0"/>
                        </a:rPr>
                        <a:t>5.6%</a:t>
                      </a:r>
                    </a:p>
                  </a:txBody>
                  <a:tcPr marL="9525" marR="9525" marT="9525" marB="0" anchor="ctr"/>
                </a:tc>
                <a:tc>
                  <a:txBody>
                    <a:bodyPr/>
                    <a:lstStyle/>
                    <a:p>
                      <a:pPr algn="ctr"/>
                      <a:r>
                        <a:rPr lang="en-US" sz="1600" dirty="0">
                          <a:solidFill>
                            <a:srgbClr val="002060"/>
                          </a:solidFill>
                          <a:latin typeface="Arial" panose="020B0604020202020204" pitchFamily="34" charset="0"/>
                          <a:cs typeface="Arial" panose="020B0604020202020204" pitchFamily="34" charset="0"/>
                        </a:rPr>
                        <a:t>6.1%</a:t>
                      </a:r>
                    </a:p>
                  </a:txBody>
                  <a:tcPr marL="9525" marR="9525" marT="9525" marB="0" anchor="ctr"/>
                </a:tc>
                <a:tc>
                  <a:txBody>
                    <a:bodyPr/>
                    <a:lstStyle/>
                    <a:p>
                      <a:pPr algn="ctr"/>
                      <a:r>
                        <a:rPr lang="en-US" sz="1600" dirty="0">
                          <a:solidFill>
                            <a:srgbClr val="002060"/>
                          </a:solidFill>
                          <a:latin typeface="Arial" panose="020B0604020202020204" pitchFamily="34" charset="0"/>
                          <a:cs typeface="Arial" panose="020B0604020202020204" pitchFamily="34" charset="0"/>
                        </a:rPr>
                        <a:t>0.49</a:t>
                      </a: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667883019"/>
                  </a:ext>
                </a:extLst>
              </a:tr>
              <a:tr h="339878">
                <a:tc>
                  <a:txBody>
                    <a:bodyPr/>
                    <a:lstStyle/>
                    <a:p>
                      <a:pPr algn="l" fontAlgn="ctr"/>
                      <a:r>
                        <a:rPr lang="en-US" sz="1600" b="1" i="0" u="none" strike="noStrike">
                          <a:solidFill>
                            <a:srgbClr val="001F61"/>
                          </a:solidFill>
                          <a:effectLst/>
                          <a:latin typeface="Arial" panose="020B0604020202020204" pitchFamily="34" charset="0"/>
                          <a:cs typeface="Arial" panose="020B0604020202020204" pitchFamily="34" charset="0"/>
                        </a:rPr>
                        <a:t>Total stent length</a:t>
                      </a:r>
                      <a:endParaRPr lang="en-US" sz="16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lnB w="6350" cap="flat" cmpd="sng" algn="ctr">
                      <a:solidFill>
                        <a:srgbClr val="002060"/>
                      </a:solidFill>
                      <a:prstDash val="solid"/>
                      <a:round/>
                      <a:headEnd type="none" w="med" len="med"/>
                      <a:tailEnd type="none" w="med" len="med"/>
                    </a:lnB>
                  </a:tcPr>
                </a:tc>
                <a:tc>
                  <a:txBody>
                    <a:bodyPr/>
                    <a:lstStyle/>
                    <a:p>
                      <a:pPr algn="ctr" fontAlgn="ctr"/>
                      <a:r>
                        <a:rPr lang="en-US" sz="1600" b="0" i="0" u="none" strike="noStrike">
                          <a:solidFill>
                            <a:srgbClr val="001F61"/>
                          </a:solidFill>
                          <a:effectLst/>
                          <a:latin typeface="Arial" panose="020B0604020202020204" pitchFamily="34" charset="0"/>
                          <a:cs typeface="Arial" panose="020B0604020202020204" pitchFamily="34" charset="0"/>
                        </a:rPr>
                        <a:t>40.5 ± 24.5</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B w="6350" cap="flat" cmpd="sng" algn="ctr">
                      <a:solidFill>
                        <a:srgbClr val="002060"/>
                      </a:solidFill>
                      <a:prstDash val="solid"/>
                      <a:round/>
                      <a:headEnd type="none" w="med" len="med"/>
                      <a:tailEnd type="none" w="med" len="med"/>
                    </a:lnB>
                  </a:tcPr>
                </a:tc>
                <a:tc>
                  <a:txBody>
                    <a:bodyPr/>
                    <a:lstStyle/>
                    <a:p>
                      <a:pPr algn="ctr" fontAlgn="ctr"/>
                      <a:r>
                        <a:rPr lang="en-US" sz="1600" b="0" i="0" u="none" strike="noStrike">
                          <a:solidFill>
                            <a:srgbClr val="001F61"/>
                          </a:solidFill>
                          <a:effectLst/>
                          <a:latin typeface="Arial" panose="020B0604020202020204" pitchFamily="34" charset="0"/>
                          <a:cs typeface="Arial" panose="020B0604020202020204" pitchFamily="34" charset="0"/>
                        </a:rPr>
                        <a:t>39.8 ± 24.6</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B w="6350" cap="flat" cmpd="sng" algn="ctr">
                      <a:solidFill>
                        <a:srgbClr val="002060"/>
                      </a:solidFill>
                      <a:prstDash val="solid"/>
                      <a:round/>
                      <a:headEnd type="none" w="med" len="med"/>
                      <a:tailEnd type="none" w="med" len="med"/>
                    </a:lnB>
                  </a:tcPr>
                </a:tc>
                <a:tc>
                  <a:txBody>
                    <a:bodyPr/>
                    <a:lstStyle/>
                    <a:p>
                      <a:pPr algn="ctr" fontAlgn="ctr"/>
                      <a:r>
                        <a:rPr lang="en-US" sz="1600" b="0" i="0" u="none" strike="noStrike" dirty="0">
                          <a:solidFill>
                            <a:srgbClr val="001F61"/>
                          </a:solidFill>
                          <a:effectLst/>
                          <a:latin typeface="Arial" panose="020B0604020202020204" pitchFamily="34" charset="0"/>
                          <a:cs typeface="Arial" panose="020B0604020202020204" pitchFamily="34" charset="0"/>
                        </a:rPr>
                        <a:t>0.35</a:t>
                      </a:r>
                    </a:p>
                  </a:txBody>
                  <a:tcPr marL="9525" marR="9525" marT="9525" marB="0" anchor="ctr">
                    <a:lnR w="6350" cap="flat" cmpd="sng" algn="ctr">
                      <a:solidFill>
                        <a:srgbClr val="002060"/>
                      </a:solidFill>
                      <a:prstDash val="solid"/>
                      <a:round/>
                      <a:headEnd type="none" w="med" len="med"/>
                      <a:tailEnd type="none" w="med" len="med"/>
                    </a:lnR>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458668011"/>
                  </a:ext>
                </a:extLst>
              </a:tr>
            </a:tbl>
          </a:graphicData>
        </a:graphic>
      </p:graphicFrame>
      <p:sp>
        <p:nvSpPr>
          <p:cNvPr id="12" name="TextBox 11">
            <a:extLst>
              <a:ext uri="{FF2B5EF4-FFF2-40B4-BE49-F238E27FC236}">
                <a16:creationId xmlns:a16="http://schemas.microsoft.com/office/drawing/2014/main" id="{AED4E7AD-9F85-984F-BBF5-8081B150722E}"/>
              </a:ext>
            </a:extLst>
          </p:cNvPr>
          <p:cNvSpPr txBox="1"/>
          <p:nvPr/>
        </p:nvSpPr>
        <p:spPr>
          <a:xfrm>
            <a:off x="0" y="84026"/>
            <a:ext cx="12191999" cy="707886"/>
          </a:xfrm>
          <a:prstGeom prst="rect">
            <a:avLst/>
          </a:prstGeom>
          <a:noFill/>
        </p:spPr>
        <p:txBody>
          <a:bodyPr wrap="square" rtlCol="0">
            <a:spAutoFit/>
          </a:bodyPr>
          <a:lstStyle/>
          <a:p>
            <a:pPr algn="ctr"/>
            <a:r>
              <a:rPr lang="en-US" sz="4000" b="1">
                <a:solidFill>
                  <a:srgbClr val="B2860E"/>
                </a:solidFill>
                <a:latin typeface="Arial" panose="020B0604020202020204" pitchFamily="34" charset="0"/>
                <a:cs typeface="Arial" panose="020B0604020202020204" pitchFamily="34" charset="0"/>
              </a:rPr>
              <a:t>TWILIGHT-ACS: Patient Characteristics</a:t>
            </a:r>
            <a:endParaRPr lang="en-US" sz="4000" b="1" dirty="0">
              <a:solidFill>
                <a:srgbClr val="B2860E"/>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27E01BD-CD9A-1342-A639-2A4E48DB83B1}"/>
              </a:ext>
            </a:extLst>
          </p:cNvPr>
          <p:cNvPicPr>
            <a:picLocks noChangeAspect="1"/>
          </p:cNvPicPr>
          <p:nvPr/>
        </p:nvPicPr>
        <p:blipFill rotWithShape="1">
          <a:blip r:embed="rId2"/>
          <a:srcRect t="95443" b="3164"/>
          <a:stretch/>
        </p:blipFill>
        <p:spPr>
          <a:xfrm>
            <a:off x="-6350" y="6473163"/>
            <a:ext cx="12198350" cy="45719"/>
          </a:xfrm>
          <a:prstGeom prst="rect">
            <a:avLst/>
          </a:prstGeom>
        </p:spPr>
      </p:pic>
      <p:sp>
        <p:nvSpPr>
          <p:cNvPr id="13" name="Rectangle 12">
            <a:extLst>
              <a:ext uri="{FF2B5EF4-FFF2-40B4-BE49-F238E27FC236}">
                <a16:creationId xmlns:a16="http://schemas.microsoft.com/office/drawing/2014/main" id="{9AB65388-091C-AA4D-8A46-4066724BAB6D}"/>
              </a:ext>
            </a:extLst>
          </p:cNvPr>
          <p:cNvSpPr/>
          <p:nvPr/>
        </p:nvSpPr>
        <p:spPr>
          <a:xfrm>
            <a:off x="-6351" y="6509367"/>
            <a:ext cx="12198351" cy="351905"/>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566A4D8-49C5-BD4B-BBAB-53EBA5E609ED}"/>
              </a:ext>
            </a:extLst>
          </p:cNvPr>
          <p:cNvSpPr txBox="1"/>
          <p:nvPr/>
        </p:nvSpPr>
        <p:spPr>
          <a:xfrm>
            <a:off x="138554" y="6566518"/>
            <a:ext cx="4333795" cy="342401"/>
          </a:xfrm>
          <a:prstGeom prst="rect">
            <a:avLst/>
          </a:prstGeom>
          <a:noFill/>
        </p:spPr>
        <p:txBody>
          <a:bodyPr wrap="square" rtlCol="0">
            <a:spAutoFit/>
          </a:bodyPr>
          <a:lstStyle/>
          <a:p>
            <a:pPr>
              <a:lnSpc>
                <a:spcPts val="1820"/>
              </a:lnSpc>
            </a:pPr>
            <a:r>
              <a:rPr lang="en-US" b="1" dirty="0" err="1">
                <a:solidFill>
                  <a:schemeClr val="bg1"/>
                </a:solidFill>
                <a:latin typeface="Lub Dub" panose="020B0603030403020204" pitchFamily="34" charset="77"/>
                <a:cs typeface="Arial" panose="020B0604020202020204" pitchFamily="34" charset="0"/>
              </a:rPr>
              <a:t>ScientificSessions.org</a:t>
            </a:r>
            <a:endParaRPr lang="en-US" b="1" dirty="0">
              <a:solidFill>
                <a:schemeClr val="bg1"/>
              </a:solidFill>
              <a:latin typeface="Lub Dub" panose="020B0603030403020204" pitchFamily="34" charset="77"/>
              <a:cs typeface="Arial" panose="020B0604020202020204" pitchFamily="34" charset="0"/>
            </a:endParaRPr>
          </a:p>
        </p:txBody>
      </p:sp>
      <p:sp>
        <p:nvSpPr>
          <p:cNvPr id="15" name="TextBox 14">
            <a:extLst>
              <a:ext uri="{FF2B5EF4-FFF2-40B4-BE49-F238E27FC236}">
                <a16:creationId xmlns:a16="http://schemas.microsoft.com/office/drawing/2014/main" id="{799CF88F-46AF-664E-8E0C-49AC50444A6A}"/>
              </a:ext>
            </a:extLst>
          </p:cNvPr>
          <p:cNvSpPr txBox="1"/>
          <p:nvPr/>
        </p:nvSpPr>
        <p:spPr>
          <a:xfrm>
            <a:off x="7719653" y="6566518"/>
            <a:ext cx="4333795" cy="342401"/>
          </a:xfrm>
          <a:prstGeom prst="rect">
            <a:avLst/>
          </a:prstGeom>
          <a:noFill/>
        </p:spPr>
        <p:txBody>
          <a:bodyPr wrap="square" rtlCol="0">
            <a:spAutoFit/>
          </a:bodyPr>
          <a:lstStyle/>
          <a:p>
            <a:pPr algn="r">
              <a:lnSpc>
                <a:spcPts val="1820"/>
              </a:lnSpc>
            </a:pPr>
            <a:r>
              <a:rPr lang="en-US" b="1" dirty="0">
                <a:solidFill>
                  <a:schemeClr val="bg1"/>
                </a:solidFill>
                <a:latin typeface="Lub Dub" panose="020B0603030403020204" pitchFamily="34" charset="77"/>
                <a:cs typeface="Arial" panose="020B0604020202020204" pitchFamily="34" charset="0"/>
              </a:rPr>
              <a:t>#AHA19</a:t>
            </a:r>
          </a:p>
        </p:txBody>
      </p:sp>
      <p:sp>
        <p:nvSpPr>
          <p:cNvPr id="16" name="Rectangle 15"/>
          <p:cNvSpPr/>
          <p:nvPr/>
        </p:nvSpPr>
        <p:spPr>
          <a:xfrm flipH="1" flipV="1">
            <a:off x="485775" y="1189147"/>
            <a:ext cx="11220451" cy="5272572"/>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75" y="2750648"/>
            <a:ext cx="11220451" cy="2316651"/>
          </a:xfrm>
          <a:prstGeom prst="rect">
            <a:avLst/>
          </a:prstGeom>
        </p:spPr>
      </p:pic>
    </p:spTree>
    <p:extLst>
      <p:ext uri="{BB962C8B-B14F-4D97-AF65-F5344CB8AC3E}">
        <p14:creationId xmlns:p14="http://schemas.microsoft.com/office/powerpoint/2010/main" val="61639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53" presetClass="entr" presetSubtype="16" fill="hold" nodeType="withEffect">
                                  <p:stCondLst>
                                    <p:cond delay="200"/>
                                  </p:stCondLst>
                                  <p:childTnLst>
                                    <p:set>
                                      <p:cBhvr>
                                        <p:cTn id="9" dur="1" fill="hold">
                                          <p:stCondLst>
                                            <p:cond delay="0"/>
                                          </p:stCondLst>
                                        </p:cTn>
                                        <p:tgtEl>
                                          <p:spTgt spid="17"/>
                                        </p:tgtEl>
                                        <p:attrNameLst>
                                          <p:attrName>style.visibility</p:attrName>
                                        </p:attrNameLst>
                                      </p:cBhvr>
                                      <p:to>
                                        <p:strVal val="visible"/>
                                      </p:to>
                                    </p:set>
                                    <p:anim calcmode="lin" valueType="num">
                                      <p:cBhvr>
                                        <p:cTn id="10" dur="500" fill="hold"/>
                                        <p:tgtEl>
                                          <p:spTgt spid="17"/>
                                        </p:tgtEl>
                                        <p:attrNameLst>
                                          <p:attrName>ppt_w</p:attrName>
                                        </p:attrNameLst>
                                      </p:cBhvr>
                                      <p:tavLst>
                                        <p:tav tm="0">
                                          <p:val>
                                            <p:fltVal val="0"/>
                                          </p:val>
                                        </p:tav>
                                        <p:tav tm="100000">
                                          <p:val>
                                            <p:strVal val="#ppt_w"/>
                                          </p:val>
                                        </p:tav>
                                      </p:tavLst>
                                    </p:anim>
                                    <p:anim calcmode="lin" valueType="num">
                                      <p:cBhvr>
                                        <p:cTn id="11" dur="500" fill="hold"/>
                                        <p:tgtEl>
                                          <p:spTgt spid="17"/>
                                        </p:tgtEl>
                                        <p:attrNameLst>
                                          <p:attrName>ppt_h</p:attrName>
                                        </p:attrNameLst>
                                      </p:cBhvr>
                                      <p:tavLst>
                                        <p:tav tm="0">
                                          <p:val>
                                            <p:fltVal val="0"/>
                                          </p:val>
                                        </p:tav>
                                        <p:tav tm="100000">
                                          <p:val>
                                            <p:strVal val="#ppt_h"/>
                                          </p:val>
                                        </p:tav>
                                      </p:tavLst>
                                    </p:anim>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118973623"/>
              </p:ext>
            </p:extLst>
          </p:nvPr>
        </p:nvGraphicFramePr>
        <p:xfrm>
          <a:off x="1371600" y="803079"/>
          <a:ext cx="9448800" cy="562243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rot="16200000">
            <a:off x="-1209946" y="3378845"/>
            <a:ext cx="4838699" cy="430887"/>
          </a:xfrm>
          <a:prstGeom prst="rect">
            <a:avLst/>
          </a:prstGeom>
          <a:noFill/>
        </p:spPr>
        <p:txBody>
          <a:bodyPr wrap="square" rtlCol="0">
            <a:spAutoFit/>
          </a:bodyPr>
          <a:lstStyle/>
          <a:p>
            <a:pPr algn="ctr"/>
            <a:r>
              <a:rPr lang="en-US" sz="2200" dirty="0">
                <a:latin typeface="Arial"/>
                <a:cs typeface="Arial"/>
              </a:rPr>
              <a:t>Adherence to medication (%)</a:t>
            </a:r>
          </a:p>
        </p:txBody>
      </p:sp>
      <p:sp>
        <p:nvSpPr>
          <p:cNvPr id="11" name="TextBox 10">
            <a:extLst>
              <a:ext uri="{FF2B5EF4-FFF2-40B4-BE49-F238E27FC236}">
                <a16:creationId xmlns:a16="http://schemas.microsoft.com/office/drawing/2014/main" id="{AED4E7AD-9F85-984F-BBF5-8081B150722E}"/>
              </a:ext>
            </a:extLst>
          </p:cNvPr>
          <p:cNvSpPr txBox="1"/>
          <p:nvPr/>
        </p:nvSpPr>
        <p:spPr>
          <a:xfrm>
            <a:off x="0" y="84026"/>
            <a:ext cx="12191999" cy="646331"/>
          </a:xfrm>
          <a:prstGeom prst="rect">
            <a:avLst/>
          </a:prstGeom>
          <a:noFill/>
        </p:spPr>
        <p:txBody>
          <a:bodyPr wrap="square" rtlCol="0">
            <a:spAutoFit/>
          </a:bodyPr>
          <a:lstStyle/>
          <a:p>
            <a:pPr algn="ctr"/>
            <a:r>
              <a:rPr lang="en-US" sz="3600" b="1">
                <a:solidFill>
                  <a:srgbClr val="B2860E"/>
                </a:solidFill>
                <a:latin typeface="Arial" panose="020B0604020202020204" pitchFamily="34" charset="0"/>
                <a:cs typeface="Arial" panose="020B0604020202020204" pitchFamily="34" charset="0"/>
              </a:rPr>
              <a:t>TWILIGHT-ACS: Adherence by Treatment Allocation</a:t>
            </a:r>
            <a:endParaRPr lang="en-US" sz="3600" b="1" dirty="0">
              <a:solidFill>
                <a:srgbClr val="B2860E"/>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27E01BD-CD9A-1342-A639-2A4E48DB83B1}"/>
              </a:ext>
            </a:extLst>
          </p:cNvPr>
          <p:cNvPicPr>
            <a:picLocks noChangeAspect="1"/>
          </p:cNvPicPr>
          <p:nvPr/>
        </p:nvPicPr>
        <p:blipFill rotWithShape="1">
          <a:blip r:embed="rId3"/>
          <a:srcRect t="95443" b="3164"/>
          <a:stretch/>
        </p:blipFill>
        <p:spPr>
          <a:xfrm>
            <a:off x="-6350" y="6473163"/>
            <a:ext cx="12198350" cy="45719"/>
          </a:xfrm>
          <a:prstGeom prst="rect">
            <a:avLst/>
          </a:prstGeom>
        </p:spPr>
      </p:pic>
      <p:sp>
        <p:nvSpPr>
          <p:cNvPr id="12" name="Rectangle 11">
            <a:extLst>
              <a:ext uri="{FF2B5EF4-FFF2-40B4-BE49-F238E27FC236}">
                <a16:creationId xmlns:a16="http://schemas.microsoft.com/office/drawing/2014/main" id="{9AB65388-091C-AA4D-8A46-4066724BAB6D}"/>
              </a:ext>
            </a:extLst>
          </p:cNvPr>
          <p:cNvSpPr/>
          <p:nvPr/>
        </p:nvSpPr>
        <p:spPr>
          <a:xfrm>
            <a:off x="-6351" y="6509367"/>
            <a:ext cx="12198351" cy="351905"/>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566A4D8-49C5-BD4B-BBAB-53EBA5E609ED}"/>
              </a:ext>
            </a:extLst>
          </p:cNvPr>
          <p:cNvSpPr txBox="1"/>
          <p:nvPr/>
        </p:nvSpPr>
        <p:spPr>
          <a:xfrm>
            <a:off x="138554" y="6566518"/>
            <a:ext cx="4333795" cy="342401"/>
          </a:xfrm>
          <a:prstGeom prst="rect">
            <a:avLst/>
          </a:prstGeom>
          <a:noFill/>
        </p:spPr>
        <p:txBody>
          <a:bodyPr wrap="square" rtlCol="0">
            <a:spAutoFit/>
          </a:bodyPr>
          <a:lstStyle/>
          <a:p>
            <a:pPr>
              <a:lnSpc>
                <a:spcPts val="1820"/>
              </a:lnSpc>
            </a:pPr>
            <a:r>
              <a:rPr lang="en-US" b="1" dirty="0" err="1">
                <a:solidFill>
                  <a:schemeClr val="bg1"/>
                </a:solidFill>
                <a:latin typeface="Lub Dub" panose="020B0603030403020204" pitchFamily="34" charset="77"/>
                <a:cs typeface="Arial" panose="020B0604020202020204" pitchFamily="34" charset="0"/>
              </a:rPr>
              <a:t>ScientificSessions.org</a:t>
            </a:r>
            <a:endParaRPr lang="en-US" b="1" dirty="0">
              <a:solidFill>
                <a:schemeClr val="bg1"/>
              </a:solidFill>
              <a:latin typeface="Lub Dub" panose="020B0603030403020204" pitchFamily="34" charset="77"/>
              <a:cs typeface="Arial" panose="020B0604020202020204" pitchFamily="34" charset="0"/>
            </a:endParaRPr>
          </a:p>
        </p:txBody>
      </p:sp>
      <p:sp>
        <p:nvSpPr>
          <p:cNvPr id="14" name="TextBox 13">
            <a:extLst>
              <a:ext uri="{FF2B5EF4-FFF2-40B4-BE49-F238E27FC236}">
                <a16:creationId xmlns:a16="http://schemas.microsoft.com/office/drawing/2014/main" id="{799CF88F-46AF-664E-8E0C-49AC50444A6A}"/>
              </a:ext>
            </a:extLst>
          </p:cNvPr>
          <p:cNvSpPr txBox="1"/>
          <p:nvPr/>
        </p:nvSpPr>
        <p:spPr>
          <a:xfrm>
            <a:off x="7719653" y="6566518"/>
            <a:ext cx="4333795" cy="342401"/>
          </a:xfrm>
          <a:prstGeom prst="rect">
            <a:avLst/>
          </a:prstGeom>
          <a:noFill/>
        </p:spPr>
        <p:txBody>
          <a:bodyPr wrap="square" rtlCol="0">
            <a:spAutoFit/>
          </a:bodyPr>
          <a:lstStyle/>
          <a:p>
            <a:pPr algn="r">
              <a:lnSpc>
                <a:spcPts val="1820"/>
              </a:lnSpc>
            </a:pPr>
            <a:r>
              <a:rPr lang="en-US" b="1" dirty="0">
                <a:solidFill>
                  <a:schemeClr val="bg1"/>
                </a:solidFill>
                <a:latin typeface="Lub Dub" panose="020B0603030403020204" pitchFamily="34" charset="77"/>
                <a:cs typeface="Arial" panose="020B0604020202020204" pitchFamily="34" charset="0"/>
              </a:rPr>
              <a:t>#AHA19</a:t>
            </a:r>
          </a:p>
        </p:txBody>
      </p:sp>
      <p:grpSp>
        <p:nvGrpSpPr>
          <p:cNvPr id="17" name="Group 16"/>
          <p:cNvGrpSpPr/>
          <p:nvPr/>
        </p:nvGrpSpPr>
        <p:grpSpPr>
          <a:xfrm>
            <a:off x="3738708" y="1176208"/>
            <a:ext cx="4714584" cy="276999"/>
            <a:chOff x="3874291" y="725552"/>
            <a:chExt cx="4714584" cy="276999"/>
          </a:xfrm>
        </p:grpSpPr>
        <p:sp>
          <p:nvSpPr>
            <p:cNvPr id="18" name="Rectangle 17"/>
            <p:cNvSpPr/>
            <p:nvPr/>
          </p:nvSpPr>
          <p:spPr>
            <a:xfrm>
              <a:off x="3874291" y="809187"/>
              <a:ext cx="109728" cy="1097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095749" y="725552"/>
              <a:ext cx="1905001" cy="276999"/>
            </a:xfrm>
            <a:prstGeom prst="rect">
              <a:avLst/>
            </a:prstGeom>
            <a:noFill/>
          </p:spPr>
          <p:txBody>
            <a:bodyPr wrap="square" lIns="0" tIns="0" rIns="0" bIns="0" rtlCol="0" anchor="ctr">
              <a:spAutoFit/>
            </a:bodyPr>
            <a:lstStyle/>
            <a:p>
              <a:r>
                <a:rPr lang="en-US" b="1" dirty="0"/>
                <a:t>Ticagrelor + Placebo</a:t>
              </a:r>
            </a:p>
          </p:txBody>
        </p:sp>
        <p:sp>
          <p:nvSpPr>
            <p:cNvPr id="20" name="Rectangle 19"/>
            <p:cNvSpPr/>
            <p:nvPr/>
          </p:nvSpPr>
          <p:spPr>
            <a:xfrm>
              <a:off x="6462416" y="809187"/>
              <a:ext cx="109728" cy="1097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683874" y="725552"/>
              <a:ext cx="1905001" cy="276999"/>
            </a:xfrm>
            <a:prstGeom prst="rect">
              <a:avLst/>
            </a:prstGeom>
            <a:noFill/>
          </p:spPr>
          <p:txBody>
            <a:bodyPr wrap="square" lIns="0" tIns="0" rIns="0" bIns="0" rtlCol="0" anchor="ctr">
              <a:spAutoFit/>
            </a:bodyPr>
            <a:lstStyle/>
            <a:p>
              <a:r>
                <a:rPr lang="en-US" b="1" dirty="0"/>
                <a:t>Ticagrelor + Aspirin</a:t>
              </a:r>
            </a:p>
          </p:txBody>
        </p:sp>
      </p:grpSp>
    </p:spTree>
    <p:extLst>
      <p:ext uri="{BB962C8B-B14F-4D97-AF65-F5344CB8AC3E}">
        <p14:creationId xmlns:p14="http://schemas.microsoft.com/office/powerpoint/2010/main" val="3943579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4"/>
          <p:cNvSpPr>
            <a:spLocks noChangeArrowheads="1"/>
          </p:cNvSpPr>
          <p:nvPr/>
        </p:nvSpPr>
        <p:spPr bwMode="auto">
          <a:xfrm>
            <a:off x="2283734" y="5142482"/>
            <a:ext cx="36576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Arial" panose="020B0604020202020204" pitchFamily="34" charset="0"/>
              </a:rPr>
              <a:t>0%</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10" name="Rectangle 26"/>
          <p:cNvSpPr>
            <a:spLocks noChangeArrowheads="1"/>
          </p:cNvSpPr>
          <p:nvPr/>
        </p:nvSpPr>
        <p:spPr bwMode="auto">
          <a:xfrm>
            <a:off x="2749544" y="6520627"/>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cs typeface="Arial" panose="020B0604020202020204" pitchFamily="34" charset="0"/>
              </a:rPr>
              <a:t>2269</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11" name="Rectangle 27"/>
          <p:cNvSpPr>
            <a:spLocks noChangeArrowheads="1"/>
          </p:cNvSpPr>
          <p:nvPr/>
        </p:nvSpPr>
        <p:spPr bwMode="auto">
          <a:xfrm>
            <a:off x="3995165" y="6520627"/>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rgbClr val="000000"/>
                </a:solidFill>
                <a:cs typeface="Arial" panose="020B0604020202020204" pitchFamily="34" charset="0"/>
              </a:rPr>
              <a:t>2238</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12" name="Rectangle 28"/>
          <p:cNvSpPr>
            <a:spLocks noChangeArrowheads="1"/>
          </p:cNvSpPr>
          <p:nvPr/>
        </p:nvSpPr>
        <p:spPr bwMode="auto">
          <a:xfrm>
            <a:off x="5274540" y="6520627"/>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cs typeface="Arial" panose="020B0604020202020204" pitchFamily="34" charset="0"/>
              </a:rPr>
              <a:t>2215</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13" name="Rectangle 29"/>
          <p:cNvSpPr>
            <a:spLocks noChangeArrowheads="1"/>
          </p:cNvSpPr>
          <p:nvPr/>
        </p:nvSpPr>
        <p:spPr bwMode="auto">
          <a:xfrm>
            <a:off x="6528767" y="6520627"/>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cs typeface="Arial" panose="020B0604020202020204" pitchFamily="34" charset="0"/>
              </a:rPr>
              <a:t>2190</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14" name="Rectangle 30"/>
          <p:cNvSpPr>
            <a:spLocks noChangeArrowheads="1"/>
          </p:cNvSpPr>
          <p:nvPr/>
        </p:nvSpPr>
        <p:spPr bwMode="auto">
          <a:xfrm>
            <a:off x="7824447" y="6520627"/>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cs typeface="Arial" panose="020B0604020202020204" pitchFamily="34" charset="0"/>
              </a:rPr>
              <a:t>2159</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15" name="Rectangle 31"/>
          <p:cNvSpPr>
            <a:spLocks noChangeArrowheads="1"/>
          </p:cNvSpPr>
          <p:nvPr/>
        </p:nvSpPr>
        <p:spPr bwMode="auto">
          <a:xfrm>
            <a:off x="9108451" y="6520627"/>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cs typeface="Arial" panose="020B0604020202020204" pitchFamily="34" charset="0"/>
              </a:rPr>
              <a:t>2142</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16" name="Rectangle 32"/>
          <p:cNvSpPr>
            <a:spLocks noChangeArrowheads="1"/>
          </p:cNvSpPr>
          <p:nvPr/>
        </p:nvSpPr>
        <p:spPr bwMode="auto">
          <a:xfrm>
            <a:off x="10376556" y="6520627"/>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cs typeface="Arial" panose="020B0604020202020204" pitchFamily="34" charset="0"/>
              </a:rPr>
              <a:t>2130</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17" name="Rectangle 33"/>
          <p:cNvSpPr>
            <a:spLocks noChangeArrowheads="1"/>
          </p:cNvSpPr>
          <p:nvPr/>
        </p:nvSpPr>
        <p:spPr bwMode="auto">
          <a:xfrm>
            <a:off x="537736" y="6520627"/>
            <a:ext cx="213237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cs typeface="Arial" panose="020B0604020202020204" pitchFamily="34" charset="0"/>
              </a:rPr>
              <a:t>Ticagrelor plus Placebo</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18" name="Rectangle 34"/>
          <p:cNvSpPr>
            <a:spLocks noChangeArrowheads="1"/>
          </p:cNvSpPr>
          <p:nvPr/>
        </p:nvSpPr>
        <p:spPr bwMode="auto">
          <a:xfrm>
            <a:off x="2749544" y="6254835"/>
            <a:ext cx="92333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cs typeface="Arial" panose="020B0604020202020204" pitchFamily="34" charset="0"/>
              </a:rPr>
              <a:t>2338	</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19" name="Rectangle 35"/>
          <p:cNvSpPr>
            <a:spLocks noChangeArrowheads="1"/>
          </p:cNvSpPr>
          <p:nvPr/>
        </p:nvSpPr>
        <p:spPr bwMode="auto">
          <a:xfrm>
            <a:off x="3995165" y="6254835"/>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cs typeface="Arial" panose="020B0604020202020204" pitchFamily="34" charset="0"/>
              </a:rPr>
              <a:t>2285</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20" name="Rectangle 36"/>
          <p:cNvSpPr>
            <a:spLocks noChangeArrowheads="1"/>
          </p:cNvSpPr>
          <p:nvPr/>
        </p:nvSpPr>
        <p:spPr bwMode="auto">
          <a:xfrm>
            <a:off x="5274540" y="6254835"/>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cs typeface="Arial" panose="020B0604020202020204" pitchFamily="34" charset="0"/>
              </a:rPr>
              <a:t>2240</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21" name="Rectangle 37"/>
          <p:cNvSpPr>
            <a:spLocks noChangeArrowheads="1"/>
          </p:cNvSpPr>
          <p:nvPr/>
        </p:nvSpPr>
        <p:spPr bwMode="auto">
          <a:xfrm>
            <a:off x="6528767" y="6254835"/>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cs typeface="Arial" panose="020B0604020202020204" pitchFamily="34" charset="0"/>
              </a:rPr>
              <a:t>2197</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22" name="Rectangle 38"/>
          <p:cNvSpPr>
            <a:spLocks noChangeArrowheads="1"/>
          </p:cNvSpPr>
          <p:nvPr/>
        </p:nvSpPr>
        <p:spPr bwMode="auto">
          <a:xfrm>
            <a:off x="7824447" y="6254835"/>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cs typeface="Arial" panose="020B0604020202020204" pitchFamily="34" charset="0"/>
              </a:rPr>
              <a:t>2160</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23" name="Rectangle 39"/>
          <p:cNvSpPr>
            <a:spLocks noChangeArrowheads="1"/>
          </p:cNvSpPr>
          <p:nvPr/>
        </p:nvSpPr>
        <p:spPr bwMode="auto">
          <a:xfrm>
            <a:off x="9108451" y="6254835"/>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cs typeface="Arial" panose="020B0604020202020204" pitchFamily="34" charset="0"/>
              </a:rPr>
              <a:t>2129</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24" name="Rectangle 40"/>
          <p:cNvSpPr>
            <a:spLocks noChangeArrowheads="1"/>
          </p:cNvSpPr>
          <p:nvPr/>
        </p:nvSpPr>
        <p:spPr bwMode="auto">
          <a:xfrm>
            <a:off x="10376556" y="6254835"/>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cs typeface="Arial" panose="020B0604020202020204" pitchFamily="34" charset="0"/>
              </a:rPr>
              <a:t>2095</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25" name="Rectangle 41"/>
          <p:cNvSpPr>
            <a:spLocks noChangeArrowheads="1"/>
          </p:cNvSpPr>
          <p:nvPr/>
        </p:nvSpPr>
        <p:spPr bwMode="auto">
          <a:xfrm>
            <a:off x="537736" y="6254835"/>
            <a:ext cx="2007216"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cs typeface="Arial" panose="020B0604020202020204" pitchFamily="34" charset="0"/>
              </a:rPr>
              <a:t>Ticagrelor plus Aspirin</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26" name="Rectangle 42"/>
          <p:cNvSpPr>
            <a:spLocks noChangeArrowheads="1"/>
          </p:cNvSpPr>
          <p:nvPr/>
        </p:nvSpPr>
        <p:spPr bwMode="auto">
          <a:xfrm>
            <a:off x="537736" y="5945273"/>
            <a:ext cx="133530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cs typeface="Arial" panose="020B0604020202020204" pitchFamily="34" charset="0"/>
              </a:rPr>
              <a:t>Number at risk</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28" name="Line 12"/>
          <p:cNvSpPr>
            <a:spLocks noChangeShapeType="1"/>
          </p:cNvSpPr>
          <p:nvPr/>
        </p:nvSpPr>
        <p:spPr bwMode="auto">
          <a:xfrm flipV="1">
            <a:off x="2743315" y="1124284"/>
            <a:ext cx="0" cy="429323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29" name="Line 15"/>
          <p:cNvSpPr>
            <a:spLocks noChangeShapeType="1"/>
          </p:cNvSpPr>
          <p:nvPr/>
        </p:nvSpPr>
        <p:spPr bwMode="auto">
          <a:xfrm flipH="1">
            <a:off x="2624476" y="4464402"/>
            <a:ext cx="118839" cy="0"/>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30" name="Rectangle 16"/>
          <p:cNvSpPr>
            <a:spLocks noChangeArrowheads="1"/>
          </p:cNvSpPr>
          <p:nvPr/>
        </p:nvSpPr>
        <p:spPr bwMode="auto">
          <a:xfrm>
            <a:off x="2283734" y="4381589"/>
            <a:ext cx="36576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Arial" panose="020B0604020202020204" pitchFamily="34" charset="0"/>
              </a:rPr>
              <a:t>2%</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31" name="Line 17"/>
          <p:cNvSpPr>
            <a:spLocks noChangeShapeType="1"/>
          </p:cNvSpPr>
          <p:nvPr/>
        </p:nvSpPr>
        <p:spPr bwMode="auto">
          <a:xfrm flipH="1">
            <a:off x="2624476" y="3668172"/>
            <a:ext cx="118839" cy="0"/>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32" name="Rectangle 18"/>
          <p:cNvSpPr>
            <a:spLocks noChangeArrowheads="1"/>
          </p:cNvSpPr>
          <p:nvPr/>
        </p:nvSpPr>
        <p:spPr bwMode="auto">
          <a:xfrm>
            <a:off x="2283734" y="3585359"/>
            <a:ext cx="36576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Arial" panose="020B0604020202020204" pitchFamily="34" charset="0"/>
              </a:rPr>
              <a:t>4%</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33" name="Line 19"/>
          <p:cNvSpPr>
            <a:spLocks noChangeShapeType="1"/>
          </p:cNvSpPr>
          <p:nvPr/>
        </p:nvSpPr>
        <p:spPr bwMode="auto">
          <a:xfrm flipH="1">
            <a:off x="2624476" y="2873628"/>
            <a:ext cx="118839" cy="0"/>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34" name="Rectangle 20"/>
          <p:cNvSpPr>
            <a:spLocks noChangeArrowheads="1"/>
          </p:cNvSpPr>
          <p:nvPr/>
        </p:nvSpPr>
        <p:spPr bwMode="auto">
          <a:xfrm>
            <a:off x="2283734" y="2797563"/>
            <a:ext cx="36576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Arial" panose="020B0604020202020204" pitchFamily="34" charset="0"/>
              </a:rPr>
              <a:t>6%</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35" name="Line 21"/>
          <p:cNvSpPr>
            <a:spLocks noChangeShapeType="1"/>
          </p:cNvSpPr>
          <p:nvPr/>
        </p:nvSpPr>
        <p:spPr bwMode="auto">
          <a:xfrm flipH="1">
            <a:off x="2624476" y="2077398"/>
            <a:ext cx="118839" cy="0"/>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36" name="Rectangle 22"/>
          <p:cNvSpPr>
            <a:spLocks noChangeArrowheads="1"/>
          </p:cNvSpPr>
          <p:nvPr/>
        </p:nvSpPr>
        <p:spPr bwMode="auto">
          <a:xfrm>
            <a:off x="2283734" y="2021577"/>
            <a:ext cx="36576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Arial" panose="020B0604020202020204" pitchFamily="34" charset="0"/>
              </a:rPr>
              <a:t>8%</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37" name="Line 23"/>
          <p:cNvSpPr>
            <a:spLocks noChangeShapeType="1"/>
          </p:cNvSpPr>
          <p:nvPr/>
        </p:nvSpPr>
        <p:spPr bwMode="auto">
          <a:xfrm flipH="1">
            <a:off x="2624476" y="1281168"/>
            <a:ext cx="118839" cy="0"/>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38" name="Rectangle 24"/>
          <p:cNvSpPr>
            <a:spLocks noChangeArrowheads="1"/>
          </p:cNvSpPr>
          <p:nvPr/>
        </p:nvSpPr>
        <p:spPr bwMode="auto">
          <a:xfrm>
            <a:off x="2283734" y="1204219"/>
            <a:ext cx="36576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Arial" panose="020B0604020202020204" pitchFamily="34" charset="0"/>
              </a:rPr>
              <a:t>10%</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39" name="Rectangle 25"/>
          <p:cNvSpPr>
            <a:spLocks noChangeArrowheads="1"/>
          </p:cNvSpPr>
          <p:nvPr/>
        </p:nvSpPr>
        <p:spPr bwMode="auto">
          <a:xfrm rot="16200000">
            <a:off x="800881" y="3077462"/>
            <a:ext cx="245209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cs typeface="Arial" panose="020B0604020202020204" pitchFamily="34" charset="0"/>
              </a:rPr>
              <a:t>Cumulative Incidence</a:t>
            </a:r>
            <a:endParaRPr kumimoji="0" lang="en-US" altLang="en-US" sz="2000" b="0" i="0" u="none" strike="noStrike" cap="none" normalizeH="0" baseline="0" dirty="0">
              <a:ln>
                <a:noFill/>
              </a:ln>
              <a:solidFill>
                <a:schemeClr val="tx1"/>
              </a:solidFill>
              <a:effectLst/>
              <a:cs typeface="Arial" panose="020B0604020202020204" pitchFamily="34" charset="0"/>
            </a:endParaRPr>
          </a:p>
        </p:txBody>
      </p:sp>
      <p:sp>
        <p:nvSpPr>
          <p:cNvPr id="40" name="Line 43"/>
          <p:cNvSpPr>
            <a:spLocks noChangeShapeType="1"/>
          </p:cNvSpPr>
          <p:nvPr/>
        </p:nvSpPr>
        <p:spPr bwMode="auto">
          <a:xfrm>
            <a:off x="2743315" y="5417516"/>
            <a:ext cx="8129726" cy="0"/>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41" name="Line 44"/>
          <p:cNvSpPr>
            <a:spLocks noChangeShapeType="1"/>
          </p:cNvSpPr>
          <p:nvPr/>
        </p:nvSpPr>
        <p:spPr bwMode="auto">
          <a:xfrm>
            <a:off x="2932288" y="5417516"/>
            <a:ext cx="0" cy="10290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42" name="Rectangle 45"/>
          <p:cNvSpPr>
            <a:spLocks noChangeArrowheads="1"/>
          </p:cNvSpPr>
          <p:nvPr/>
        </p:nvSpPr>
        <p:spPr bwMode="auto">
          <a:xfrm>
            <a:off x="2893952" y="5569340"/>
            <a:ext cx="8496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Arial" panose="020B0604020202020204" pitchFamily="34" charset="0"/>
              </a:rPr>
              <a:t>0</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43" name="Line 46"/>
          <p:cNvSpPr>
            <a:spLocks noChangeShapeType="1"/>
          </p:cNvSpPr>
          <p:nvPr/>
        </p:nvSpPr>
        <p:spPr bwMode="auto">
          <a:xfrm>
            <a:off x="4202496" y="5417516"/>
            <a:ext cx="0" cy="10290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44" name="Rectangle 47"/>
          <p:cNvSpPr>
            <a:spLocks noChangeArrowheads="1"/>
          </p:cNvSpPr>
          <p:nvPr/>
        </p:nvSpPr>
        <p:spPr bwMode="auto">
          <a:xfrm>
            <a:off x="4123405" y="5569340"/>
            <a:ext cx="16991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Arial" panose="020B0604020202020204" pitchFamily="34" charset="0"/>
              </a:rPr>
              <a:t>60</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45" name="Line 48"/>
          <p:cNvSpPr>
            <a:spLocks noChangeShapeType="1"/>
          </p:cNvSpPr>
          <p:nvPr/>
        </p:nvSpPr>
        <p:spPr bwMode="auto">
          <a:xfrm>
            <a:off x="5478550" y="5417516"/>
            <a:ext cx="0" cy="10290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46" name="Rectangle 49"/>
          <p:cNvSpPr>
            <a:spLocks noChangeArrowheads="1"/>
          </p:cNvSpPr>
          <p:nvPr/>
        </p:nvSpPr>
        <p:spPr bwMode="auto">
          <a:xfrm>
            <a:off x="5364308" y="5569340"/>
            <a:ext cx="25487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Arial" panose="020B0604020202020204" pitchFamily="34" charset="0"/>
              </a:rPr>
              <a:t>120</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47" name="Line 50"/>
          <p:cNvSpPr>
            <a:spLocks noChangeShapeType="1"/>
          </p:cNvSpPr>
          <p:nvPr/>
        </p:nvSpPr>
        <p:spPr bwMode="auto">
          <a:xfrm>
            <a:off x="6754603" y="5417516"/>
            <a:ext cx="0" cy="10290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48" name="Rectangle 51"/>
          <p:cNvSpPr>
            <a:spLocks noChangeArrowheads="1"/>
          </p:cNvSpPr>
          <p:nvPr/>
        </p:nvSpPr>
        <p:spPr bwMode="auto">
          <a:xfrm>
            <a:off x="6628954" y="5569340"/>
            <a:ext cx="25487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Arial" panose="020B0604020202020204" pitchFamily="34" charset="0"/>
              </a:rPr>
              <a:t>180</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49" name="Line 52"/>
          <p:cNvSpPr>
            <a:spLocks noChangeShapeType="1"/>
          </p:cNvSpPr>
          <p:nvPr/>
        </p:nvSpPr>
        <p:spPr bwMode="auto">
          <a:xfrm>
            <a:off x="8032604" y="5417516"/>
            <a:ext cx="0" cy="10290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50" name="Rectangle 53"/>
          <p:cNvSpPr>
            <a:spLocks noChangeArrowheads="1"/>
          </p:cNvSpPr>
          <p:nvPr/>
        </p:nvSpPr>
        <p:spPr bwMode="auto">
          <a:xfrm>
            <a:off x="7914215" y="5569340"/>
            <a:ext cx="25487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Arial" panose="020B0604020202020204" pitchFamily="34" charset="0"/>
              </a:rPr>
              <a:t>240</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51" name="Line 54"/>
          <p:cNvSpPr>
            <a:spLocks noChangeShapeType="1"/>
          </p:cNvSpPr>
          <p:nvPr/>
        </p:nvSpPr>
        <p:spPr bwMode="auto">
          <a:xfrm>
            <a:off x="9308658" y="5417516"/>
            <a:ext cx="0" cy="10290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52" name="Rectangle 55"/>
          <p:cNvSpPr>
            <a:spLocks noChangeArrowheads="1"/>
          </p:cNvSpPr>
          <p:nvPr/>
        </p:nvSpPr>
        <p:spPr bwMode="auto">
          <a:xfrm>
            <a:off x="9198219" y="5569340"/>
            <a:ext cx="25487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Arial" panose="020B0604020202020204" pitchFamily="34" charset="0"/>
              </a:rPr>
              <a:t>300</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53" name="Line 56"/>
          <p:cNvSpPr>
            <a:spLocks noChangeShapeType="1"/>
          </p:cNvSpPr>
          <p:nvPr/>
        </p:nvSpPr>
        <p:spPr bwMode="auto">
          <a:xfrm>
            <a:off x="10584710" y="5417516"/>
            <a:ext cx="0" cy="10290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54" name="Rectangle 57"/>
          <p:cNvSpPr>
            <a:spLocks noChangeArrowheads="1"/>
          </p:cNvSpPr>
          <p:nvPr/>
        </p:nvSpPr>
        <p:spPr bwMode="auto">
          <a:xfrm>
            <a:off x="10466324" y="5569340"/>
            <a:ext cx="25487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Arial" panose="020B0604020202020204" pitchFamily="34" charset="0"/>
              </a:rPr>
              <a:t>360</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55" name="Rectangle 58"/>
          <p:cNvSpPr>
            <a:spLocks noChangeArrowheads="1"/>
          </p:cNvSpPr>
          <p:nvPr/>
        </p:nvSpPr>
        <p:spPr bwMode="auto">
          <a:xfrm>
            <a:off x="5628556" y="5730382"/>
            <a:ext cx="228107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cs typeface="Arial" panose="020B0604020202020204" pitchFamily="34" charset="0"/>
              </a:rPr>
              <a:t>Days after randomization</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60" name="Freeform 8"/>
          <p:cNvSpPr>
            <a:spLocks/>
          </p:cNvSpPr>
          <p:nvPr/>
        </p:nvSpPr>
        <p:spPr bwMode="auto">
          <a:xfrm>
            <a:off x="2932288" y="2419292"/>
            <a:ext cx="7652422" cy="2805113"/>
          </a:xfrm>
          <a:custGeom>
            <a:avLst/>
            <a:gdLst>
              <a:gd name="T0" fmla="*/ 4 w 1107"/>
              <a:gd name="T1" fmla="*/ 491 h 491"/>
              <a:gd name="T2" fmla="*/ 22 w 1107"/>
              <a:gd name="T3" fmla="*/ 480 h 491"/>
              <a:gd name="T4" fmla="*/ 37 w 1107"/>
              <a:gd name="T5" fmla="*/ 468 h 491"/>
              <a:gd name="T6" fmla="*/ 55 w 1107"/>
              <a:gd name="T7" fmla="*/ 463 h 491"/>
              <a:gd name="T8" fmla="*/ 64 w 1107"/>
              <a:gd name="T9" fmla="*/ 457 h 491"/>
              <a:gd name="T10" fmla="*/ 79 w 1107"/>
              <a:gd name="T11" fmla="*/ 449 h 491"/>
              <a:gd name="T12" fmla="*/ 91 w 1107"/>
              <a:gd name="T13" fmla="*/ 437 h 491"/>
              <a:gd name="T14" fmla="*/ 100 w 1107"/>
              <a:gd name="T15" fmla="*/ 435 h 491"/>
              <a:gd name="T16" fmla="*/ 119 w 1107"/>
              <a:gd name="T17" fmla="*/ 420 h 491"/>
              <a:gd name="T18" fmla="*/ 140 w 1107"/>
              <a:gd name="T19" fmla="*/ 406 h 491"/>
              <a:gd name="T20" fmla="*/ 149 w 1107"/>
              <a:gd name="T21" fmla="*/ 401 h 491"/>
              <a:gd name="T22" fmla="*/ 185 w 1107"/>
              <a:gd name="T23" fmla="*/ 384 h 491"/>
              <a:gd name="T24" fmla="*/ 204 w 1107"/>
              <a:gd name="T25" fmla="*/ 367 h 491"/>
              <a:gd name="T26" fmla="*/ 231 w 1107"/>
              <a:gd name="T27" fmla="*/ 356 h 491"/>
              <a:gd name="T28" fmla="*/ 261 w 1107"/>
              <a:gd name="T29" fmla="*/ 342 h 491"/>
              <a:gd name="T30" fmla="*/ 273 w 1107"/>
              <a:gd name="T31" fmla="*/ 330 h 491"/>
              <a:gd name="T32" fmla="*/ 282 w 1107"/>
              <a:gd name="T33" fmla="*/ 311 h 491"/>
              <a:gd name="T34" fmla="*/ 313 w 1107"/>
              <a:gd name="T35" fmla="*/ 311 h 491"/>
              <a:gd name="T36" fmla="*/ 331 w 1107"/>
              <a:gd name="T37" fmla="*/ 302 h 491"/>
              <a:gd name="T38" fmla="*/ 349 w 1107"/>
              <a:gd name="T39" fmla="*/ 291 h 491"/>
              <a:gd name="T40" fmla="*/ 364 w 1107"/>
              <a:gd name="T41" fmla="*/ 282 h 491"/>
              <a:gd name="T42" fmla="*/ 373 w 1107"/>
              <a:gd name="T43" fmla="*/ 277 h 491"/>
              <a:gd name="T44" fmla="*/ 401 w 1107"/>
              <a:gd name="T45" fmla="*/ 268 h 491"/>
              <a:gd name="T46" fmla="*/ 419 w 1107"/>
              <a:gd name="T47" fmla="*/ 260 h 491"/>
              <a:gd name="T48" fmla="*/ 437 w 1107"/>
              <a:gd name="T49" fmla="*/ 251 h 491"/>
              <a:gd name="T50" fmla="*/ 455 w 1107"/>
              <a:gd name="T51" fmla="*/ 240 h 491"/>
              <a:gd name="T52" fmla="*/ 470 w 1107"/>
              <a:gd name="T53" fmla="*/ 234 h 491"/>
              <a:gd name="T54" fmla="*/ 482 w 1107"/>
              <a:gd name="T55" fmla="*/ 220 h 491"/>
              <a:gd name="T56" fmla="*/ 501 w 1107"/>
              <a:gd name="T57" fmla="*/ 214 h 491"/>
              <a:gd name="T58" fmla="*/ 525 w 1107"/>
              <a:gd name="T59" fmla="*/ 200 h 491"/>
              <a:gd name="T60" fmla="*/ 540 w 1107"/>
              <a:gd name="T61" fmla="*/ 194 h 491"/>
              <a:gd name="T62" fmla="*/ 549 w 1107"/>
              <a:gd name="T63" fmla="*/ 186 h 491"/>
              <a:gd name="T64" fmla="*/ 570 w 1107"/>
              <a:gd name="T65" fmla="*/ 183 h 491"/>
              <a:gd name="T66" fmla="*/ 582 w 1107"/>
              <a:gd name="T67" fmla="*/ 175 h 491"/>
              <a:gd name="T68" fmla="*/ 598 w 1107"/>
              <a:gd name="T69" fmla="*/ 163 h 491"/>
              <a:gd name="T70" fmla="*/ 607 w 1107"/>
              <a:gd name="T71" fmla="*/ 163 h 491"/>
              <a:gd name="T72" fmla="*/ 619 w 1107"/>
              <a:gd name="T73" fmla="*/ 160 h 491"/>
              <a:gd name="T74" fmla="*/ 658 w 1107"/>
              <a:gd name="T75" fmla="*/ 157 h 491"/>
              <a:gd name="T76" fmla="*/ 682 w 1107"/>
              <a:gd name="T77" fmla="*/ 149 h 491"/>
              <a:gd name="T78" fmla="*/ 713 w 1107"/>
              <a:gd name="T79" fmla="*/ 140 h 491"/>
              <a:gd name="T80" fmla="*/ 728 w 1107"/>
              <a:gd name="T81" fmla="*/ 129 h 491"/>
              <a:gd name="T82" fmla="*/ 758 w 1107"/>
              <a:gd name="T83" fmla="*/ 120 h 491"/>
              <a:gd name="T84" fmla="*/ 795 w 1107"/>
              <a:gd name="T85" fmla="*/ 109 h 491"/>
              <a:gd name="T86" fmla="*/ 810 w 1107"/>
              <a:gd name="T87" fmla="*/ 106 h 491"/>
              <a:gd name="T88" fmla="*/ 825 w 1107"/>
              <a:gd name="T89" fmla="*/ 100 h 491"/>
              <a:gd name="T90" fmla="*/ 843 w 1107"/>
              <a:gd name="T91" fmla="*/ 94 h 491"/>
              <a:gd name="T92" fmla="*/ 861 w 1107"/>
              <a:gd name="T93" fmla="*/ 80 h 491"/>
              <a:gd name="T94" fmla="*/ 882 w 1107"/>
              <a:gd name="T95" fmla="*/ 74 h 491"/>
              <a:gd name="T96" fmla="*/ 901 w 1107"/>
              <a:gd name="T97" fmla="*/ 66 h 491"/>
              <a:gd name="T98" fmla="*/ 919 w 1107"/>
              <a:gd name="T99" fmla="*/ 54 h 491"/>
              <a:gd name="T100" fmla="*/ 955 w 1107"/>
              <a:gd name="T101" fmla="*/ 46 h 491"/>
              <a:gd name="T102" fmla="*/ 967 w 1107"/>
              <a:gd name="T103" fmla="*/ 40 h 491"/>
              <a:gd name="T104" fmla="*/ 998 w 1107"/>
              <a:gd name="T105" fmla="*/ 31 h 491"/>
              <a:gd name="T106" fmla="*/ 1025 w 1107"/>
              <a:gd name="T107" fmla="*/ 28 h 491"/>
              <a:gd name="T108" fmla="*/ 1043 w 1107"/>
              <a:gd name="T109" fmla="*/ 17 h 491"/>
              <a:gd name="T110" fmla="*/ 1064 w 1107"/>
              <a:gd name="T111" fmla="*/ 11 h 491"/>
              <a:gd name="T112" fmla="*/ 1073 w 1107"/>
              <a:gd name="T113" fmla="*/ 8 h 491"/>
              <a:gd name="T114" fmla="*/ 1101 w 1107"/>
              <a:gd name="T115" fmla="*/ 2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7" h="491">
                <a:moveTo>
                  <a:pt x="0" y="491"/>
                </a:moveTo>
                <a:lnTo>
                  <a:pt x="0" y="491"/>
                </a:lnTo>
                <a:lnTo>
                  <a:pt x="0" y="491"/>
                </a:lnTo>
                <a:lnTo>
                  <a:pt x="2" y="491"/>
                </a:lnTo>
                <a:lnTo>
                  <a:pt x="2" y="491"/>
                </a:lnTo>
                <a:lnTo>
                  <a:pt x="4" y="491"/>
                </a:lnTo>
                <a:lnTo>
                  <a:pt x="4" y="488"/>
                </a:lnTo>
                <a:lnTo>
                  <a:pt x="13" y="488"/>
                </a:lnTo>
                <a:lnTo>
                  <a:pt x="13" y="482"/>
                </a:lnTo>
                <a:lnTo>
                  <a:pt x="16" y="482"/>
                </a:lnTo>
                <a:lnTo>
                  <a:pt x="16" y="480"/>
                </a:lnTo>
                <a:lnTo>
                  <a:pt x="22" y="480"/>
                </a:lnTo>
                <a:lnTo>
                  <a:pt x="22" y="474"/>
                </a:lnTo>
                <a:lnTo>
                  <a:pt x="25" y="474"/>
                </a:lnTo>
                <a:lnTo>
                  <a:pt x="25" y="471"/>
                </a:lnTo>
                <a:lnTo>
                  <a:pt x="28" y="471"/>
                </a:lnTo>
                <a:lnTo>
                  <a:pt x="28" y="468"/>
                </a:lnTo>
                <a:lnTo>
                  <a:pt x="37" y="468"/>
                </a:lnTo>
                <a:lnTo>
                  <a:pt x="37" y="468"/>
                </a:lnTo>
                <a:lnTo>
                  <a:pt x="40" y="468"/>
                </a:lnTo>
                <a:lnTo>
                  <a:pt x="40" y="465"/>
                </a:lnTo>
                <a:lnTo>
                  <a:pt x="43" y="465"/>
                </a:lnTo>
                <a:lnTo>
                  <a:pt x="43" y="463"/>
                </a:lnTo>
                <a:lnTo>
                  <a:pt x="55" y="463"/>
                </a:lnTo>
                <a:lnTo>
                  <a:pt x="55" y="460"/>
                </a:lnTo>
                <a:lnTo>
                  <a:pt x="58" y="460"/>
                </a:lnTo>
                <a:lnTo>
                  <a:pt x="58" y="460"/>
                </a:lnTo>
                <a:lnTo>
                  <a:pt x="61" y="460"/>
                </a:lnTo>
                <a:lnTo>
                  <a:pt x="61" y="457"/>
                </a:lnTo>
                <a:lnTo>
                  <a:pt x="64" y="457"/>
                </a:lnTo>
                <a:lnTo>
                  <a:pt x="64" y="454"/>
                </a:lnTo>
                <a:lnTo>
                  <a:pt x="67" y="454"/>
                </a:lnTo>
                <a:lnTo>
                  <a:pt x="67" y="449"/>
                </a:lnTo>
                <a:lnTo>
                  <a:pt x="76" y="449"/>
                </a:lnTo>
                <a:lnTo>
                  <a:pt x="76" y="449"/>
                </a:lnTo>
                <a:lnTo>
                  <a:pt x="79" y="449"/>
                </a:lnTo>
                <a:lnTo>
                  <a:pt x="79" y="443"/>
                </a:lnTo>
                <a:lnTo>
                  <a:pt x="85" y="443"/>
                </a:lnTo>
                <a:lnTo>
                  <a:pt x="85" y="440"/>
                </a:lnTo>
                <a:lnTo>
                  <a:pt x="88" y="440"/>
                </a:lnTo>
                <a:lnTo>
                  <a:pt x="88" y="437"/>
                </a:lnTo>
                <a:lnTo>
                  <a:pt x="91" y="437"/>
                </a:lnTo>
                <a:lnTo>
                  <a:pt x="91" y="437"/>
                </a:lnTo>
                <a:lnTo>
                  <a:pt x="94" y="437"/>
                </a:lnTo>
                <a:lnTo>
                  <a:pt x="94" y="437"/>
                </a:lnTo>
                <a:lnTo>
                  <a:pt x="97" y="437"/>
                </a:lnTo>
                <a:lnTo>
                  <a:pt x="97" y="435"/>
                </a:lnTo>
                <a:lnTo>
                  <a:pt x="100" y="435"/>
                </a:lnTo>
                <a:lnTo>
                  <a:pt x="100" y="432"/>
                </a:lnTo>
                <a:lnTo>
                  <a:pt x="104" y="432"/>
                </a:lnTo>
                <a:lnTo>
                  <a:pt x="104" y="429"/>
                </a:lnTo>
                <a:lnTo>
                  <a:pt x="110" y="429"/>
                </a:lnTo>
                <a:lnTo>
                  <a:pt x="110" y="420"/>
                </a:lnTo>
                <a:lnTo>
                  <a:pt x="119" y="420"/>
                </a:lnTo>
                <a:lnTo>
                  <a:pt x="119" y="418"/>
                </a:lnTo>
                <a:lnTo>
                  <a:pt x="125" y="418"/>
                </a:lnTo>
                <a:lnTo>
                  <a:pt x="125" y="412"/>
                </a:lnTo>
                <a:lnTo>
                  <a:pt x="128" y="412"/>
                </a:lnTo>
                <a:lnTo>
                  <a:pt x="128" y="406"/>
                </a:lnTo>
                <a:lnTo>
                  <a:pt x="140" y="406"/>
                </a:lnTo>
                <a:lnTo>
                  <a:pt x="140" y="404"/>
                </a:lnTo>
                <a:lnTo>
                  <a:pt x="143" y="404"/>
                </a:lnTo>
                <a:lnTo>
                  <a:pt x="143" y="401"/>
                </a:lnTo>
                <a:lnTo>
                  <a:pt x="146" y="401"/>
                </a:lnTo>
                <a:lnTo>
                  <a:pt x="146" y="401"/>
                </a:lnTo>
                <a:lnTo>
                  <a:pt x="149" y="401"/>
                </a:lnTo>
                <a:lnTo>
                  <a:pt x="149" y="395"/>
                </a:lnTo>
                <a:lnTo>
                  <a:pt x="176" y="395"/>
                </a:lnTo>
                <a:lnTo>
                  <a:pt x="176" y="390"/>
                </a:lnTo>
                <a:lnTo>
                  <a:pt x="182" y="390"/>
                </a:lnTo>
                <a:lnTo>
                  <a:pt x="182" y="384"/>
                </a:lnTo>
                <a:lnTo>
                  <a:pt x="185" y="384"/>
                </a:lnTo>
                <a:lnTo>
                  <a:pt x="185" y="373"/>
                </a:lnTo>
                <a:lnTo>
                  <a:pt x="188" y="373"/>
                </a:lnTo>
                <a:lnTo>
                  <a:pt x="188" y="370"/>
                </a:lnTo>
                <a:lnTo>
                  <a:pt x="197" y="370"/>
                </a:lnTo>
                <a:lnTo>
                  <a:pt x="197" y="367"/>
                </a:lnTo>
                <a:lnTo>
                  <a:pt x="204" y="367"/>
                </a:lnTo>
                <a:lnTo>
                  <a:pt x="204" y="364"/>
                </a:lnTo>
                <a:lnTo>
                  <a:pt x="216" y="364"/>
                </a:lnTo>
                <a:lnTo>
                  <a:pt x="216" y="358"/>
                </a:lnTo>
                <a:lnTo>
                  <a:pt x="219" y="358"/>
                </a:lnTo>
                <a:lnTo>
                  <a:pt x="219" y="356"/>
                </a:lnTo>
                <a:lnTo>
                  <a:pt x="231" y="356"/>
                </a:lnTo>
                <a:lnTo>
                  <a:pt x="231" y="353"/>
                </a:lnTo>
                <a:lnTo>
                  <a:pt x="252" y="353"/>
                </a:lnTo>
                <a:lnTo>
                  <a:pt x="252" y="347"/>
                </a:lnTo>
                <a:lnTo>
                  <a:pt x="255" y="347"/>
                </a:lnTo>
                <a:lnTo>
                  <a:pt x="255" y="342"/>
                </a:lnTo>
                <a:lnTo>
                  <a:pt x="261" y="342"/>
                </a:lnTo>
                <a:lnTo>
                  <a:pt x="261" y="339"/>
                </a:lnTo>
                <a:lnTo>
                  <a:pt x="267" y="339"/>
                </a:lnTo>
                <a:lnTo>
                  <a:pt x="267" y="336"/>
                </a:lnTo>
                <a:lnTo>
                  <a:pt x="270" y="336"/>
                </a:lnTo>
                <a:lnTo>
                  <a:pt x="270" y="330"/>
                </a:lnTo>
                <a:lnTo>
                  <a:pt x="273" y="330"/>
                </a:lnTo>
                <a:lnTo>
                  <a:pt x="273" y="327"/>
                </a:lnTo>
                <a:lnTo>
                  <a:pt x="276" y="327"/>
                </a:lnTo>
                <a:lnTo>
                  <a:pt x="276" y="325"/>
                </a:lnTo>
                <a:lnTo>
                  <a:pt x="279" y="325"/>
                </a:lnTo>
                <a:lnTo>
                  <a:pt x="279" y="311"/>
                </a:lnTo>
                <a:lnTo>
                  <a:pt x="282" y="311"/>
                </a:lnTo>
                <a:lnTo>
                  <a:pt x="282" y="311"/>
                </a:lnTo>
                <a:lnTo>
                  <a:pt x="288" y="311"/>
                </a:lnTo>
                <a:lnTo>
                  <a:pt x="288" y="311"/>
                </a:lnTo>
                <a:lnTo>
                  <a:pt x="297" y="311"/>
                </a:lnTo>
                <a:lnTo>
                  <a:pt x="297" y="311"/>
                </a:lnTo>
                <a:lnTo>
                  <a:pt x="313" y="311"/>
                </a:lnTo>
                <a:lnTo>
                  <a:pt x="313" y="305"/>
                </a:lnTo>
                <a:lnTo>
                  <a:pt x="316" y="305"/>
                </a:lnTo>
                <a:lnTo>
                  <a:pt x="316" y="302"/>
                </a:lnTo>
                <a:lnTo>
                  <a:pt x="319" y="302"/>
                </a:lnTo>
                <a:lnTo>
                  <a:pt x="319" y="302"/>
                </a:lnTo>
                <a:lnTo>
                  <a:pt x="331" y="302"/>
                </a:lnTo>
                <a:lnTo>
                  <a:pt x="331" y="302"/>
                </a:lnTo>
                <a:lnTo>
                  <a:pt x="340" y="302"/>
                </a:lnTo>
                <a:lnTo>
                  <a:pt x="340" y="294"/>
                </a:lnTo>
                <a:lnTo>
                  <a:pt x="343" y="294"/>
                </a:lnTo>
                <a:lnTo>
                  <a:pt x="343" y="291"/>
                </a:lnTo>
                <a:lnTo>
                  <a:pt x="349" y="291"/>
                </a:lnTo>
                <a:lnTo>
                  <a:pt x="349" y="288"/>
                </a:lnTo>
                <a:lnTo>
                  <a:pt x="355" y="288"/>
                </a:lnTo>
                <a:lnTo>
                  <a:pt x="355" y="285"/>
                </a:lnTo>
                <a:lnTo>
                  <a:pt x="361" y="285"/>
                </a:lnTo>
                <a:lnTo>
                  <a:pt x="361" y="282"/>
                </a:lnTo>
                <a:lnTo>
                  <a:pt x="364" y="282"/>
                </a:lnTo>
                <a:lnTo>
                  <a:pt x="364" y="279"/>
                </a:lnTo>
                <a:lnTo>
                  <a:pt x="367" y="279"/>
                </a:lnTo>
                <a:lnTo>
                  <a:pt x="367" y="277"/>
                </a:lnTo>
                <a:lnTo>
                  <a:pt x="370" y="277"/>
                </a:lnTo>
                <a:lnTo>
                  <a:pt x="370" y="277"/>
                </a:lnTo>
                <a:lnTo>
                  <a:pt x="373" y="277"/>
                </a:lnTo>
                <a:lnTo>
                  <a:pt x="373" y="274"/>
                </a:lnTo>
                <a:lnTo>
                  <a:pt x="382" y="274"/>
                </a:lnTo>
                <a:lnTo>
                  <a:pt x="382" y="271"/>
                </a:lnTo>
                <a:lnTo>
                  <a:pt x="398" y="271"/>
                </a:lnTo>
                <a:lnTo>
                  <a:pt x="398" y="268"/>
                </a:lnTo>
                <a:lnTo>
                  <a:pt x="401" y="268"/>
                </a:lnTo>
                <a:lnTo>
                  <a:pt x="401" y="265"/>
                </a:lnTo>
                <a:lnTo>
                  <a:pt x="410" y="265"/>
                </a:lnTo>
                <a:lnTo>
                  <a:pt x="410" y="262"/>
                </a:lnTo>
                <a:lnTo>
                  <a:pt x="413" y="262"/>
                </a:lnTo>
                <a:lnTo>
                  <a:pt x="413" y="260"/>
                </a:lnTo>
                <a:lnTo>
                  <a:pt x="419" y="260"/>
                </a:lnTo>
                <a:lnTo>
                  <a:pt x="419" y="260"/>
                </a:lnTo>
                <a:lnTo>
                  <a:pt x="422" y="260"/>
                </a:lnTo>
                <a:lnTo>
                  <a:pt x="422" y="254"/>
                </a:lnTo>
                <a:lnTo>
                  <a:pt x="428" y="254"/>
                </a:lnTo>
                <a:lnTo>
                  <a:pt x="428" y="251"/>
                </a:lnTo>
                <a:lnTo>
                  <a:pt x="437" y="251"/>
                </a:lnTo>
                <a:lnTo>
                  <a:pt x="437" y="245"/>
                </a:lnTo>
                <a:lnTo>
                  <a:pt x="443" y="245"/>
                </a:lnTo>
                <a:lnTo>
                  <a:pt x="443" y="243"/>
                </a:lnTo>
                <a:lnTo>
                  <a:pt x="446" y="243"/>
                </a:lnTo>
                <a:lnTo>
                  <a:pt x="446" y="240"/>
                </a:lnTo>
                <a:lnTo>
                  <a:pt x="455" y="240"/>
                </a:lnTo>
                <a:lnTo>
                  <a:pt x="455" y="237"/>
                </a:lnTo>
                <a:lnTo>
                  <a:pt x="461" y="237"/>
                </a:lnTo>
                <a:lnTo>
                  <a:pt x="461" y="234"/>
                </a:lnTo>
                <a:lnTo>
                  <a:pt x="464" y="234"/>
                </a:lnTo>
                <a:lnTo>
                  <a:pt x="464" y="234"/>
                </a:lnTo>
                <a:lnTo>
                  <a:pt x="470" y="234"/>
                </a:lnTo>
                <a:lnTo>
                  <a:pt x="470" y="231"/>
                </a:lnTo>
                <a:lnTo>
                  <a:pt x="476" y="231"/>
                </a:lnTo>
                <a:lnTo>
                  <a:pt x="476" y="223"/>
                </a:lnTo>
                <a:lnTo>
                  <a:pt x="479" y="223"/>
                </a:lnTo>
                <a:lnTo>
                  <a:pt x="479" y="220"/>
                </a:lnTo>
                <a:lnTo>
                  <a:pt x="482" y="220"/>
                </a:lnTo>
                <a:lnTo>
                  <a:pt x="482" y="220"/>
                </a:lnTo>
                <a:lnTo>
                  <a:pt x="485" y="220"/>
                </a:lnTo>
                <a:lnTo>
                  <a:pt x="485" y="220"/>
                </a:lnTo>
                <a:lnTo>
                  <a:pt x="488" y="220"/>
                </a:lnTo>
                <a:lnTo>
                  <a:pt x="488" y="214"/>
                </a:lnTo>
                <a:lnTo>
                  <a:pt x="501" y="214"/>
                </a:lnTo>
                <a:lnTo>
                  <a:pt x="501" y="209"/>
                </a:lnTo>
                <a:lnTo>
                  <a:pt x="513" y="209"/>
                </a:lnTo>
                <a:lnTo>
                  <a:pt x="513" y="206"/>
                </a:lnTo>
                <a:lnTo>
                  <a:pt x="516" y="206"/>
                </a:lnTo>
                <a:lnTo>
                  <a:pt x="516" y="200"/>
                </a:lnTo>
                <a:lnTo>
                  <a:pt x="525" y="200"/>
                </a:lnTo>
                <a:lnTo>
                  <a:pt x="525" y="197"/>
                </a:lnTo>
                <a:lnTo>
                  <a:pt x="531" y="197"/>
                </a:lnTo>
                <a:lnTo>
                  <a:pt x="531" y="197"/>
                </a:lnTo>
                <a:lnTo>
                  <a:pt x="534" y="197"/>
                </a:lnTo>
                <a:lnTo>
                  <a:pt x="534" y="194"/>
                </a:lnTo>
                <a:lnTo>
                  <a:pt x="540" y="194"/>
                </a:lnTo>
                <a:lnTo>
                  <a:pt x="540" y="192"/>
                </a:lnTo>
                <a:lnTo>
                  <a:pt x="543" y="192"/>
                </a:lnTo>
                <a:lnTo>
                  <a:pt x="543" y="189"/>
                </a:lnTo>
                <a:lnTo>
                  <a:pt x="546" y="189"/>
                </a:lnTo>
                <a:lnTo>
                  <a:pt x="546" y="186"/>
                </a:lnTo>
                <a:lnTo>
                  <a:pt x="549" y="186"/>
                </a:lnTo>
                <a:lnTo>
                  <a:pt x="549" y="183"/>
                </a:lnTo>
                <a:lnTo>
                  <a:pt x="558" y="183"/>
                </a:lnTo>
                <a:lnTo>
                  <a:pt x="558" y="183"/>
                </a:lnTo>
                <a:lnTo>
                  <a:pt x="567" y="183"/>
                </a:lnTo>
                <a:lnTo>
                  <a:pt x="567" y="183"/>
                </a:lnTo>
                <a:lnTo>
                  <a:pt x="570" y="183"/>
                </a:lnTo>
                <a:lnTo>
                  <a:pt x="570" y="180"/>
                </a:lnTo>
                <a:lnTo>
                  <a:pt x="573" y="180"/>
                </a:lnTo>
                <a:lnTo>
                  <a:pt x="573" y="177"/>
                </a:lnTo>
                <a:lnTo>
                  <a:pt x="579" y="177"/>
                </a:lnTo>
                <a:lnTo>
                  <a:pt x="579" y="175"/>
                </a:lnTo>
                <a:lnTo>
                  <a:pt x="582" y="175"/>
                </a:lnTo>
                <a:lnTo>
                  <a:pt x="582" y="169"/>
                </a:lnTo>
                <a:lnTo>
                  <a:pt x="588" y="169"/>
                </a:lnTo>
                <a:lnTo>
                  <a:pt x="588" y="163"/>
                </a:lnTo>
                <a:lnTo>
                  <a:pt x="591" y="163"/>
                </a:lnTo>
                <a:lnTo>
                  <a:pt x="591" y="163"/>
                </a:lnTo>
                <a:lnTo>
                  <a:pt x="598" y="163"/>
                </a:lnTo>
                <a:lnTo>
                  <a:pt x="598" y="163"/>
                </a:lnTo>
                <a:lnTo>
                  <a:pt x="601" y="163"/>
                </a:lnTo>
                <a:lnTo>
                  <a:pt x="601" y="163"/>
                </a:lnTo>
                <a:lnTo>
                  <a:pt x="604" y="163"/>
                </a:lnTo>
                <a:lnTo>
                  <a:pt x="604" y="163"/>
                </a:lnTo>
                <a:lnTo>
                  <a:pt x="607" y="163"/>
                </a:lnTo>
                <a:lnTo>
                  <a:pt x="607" y="163"/>
                </a:lnTo>
                <a:lnTo>
                  <a:pt x="610" y="163"/>
                </a:lnTo>
                <a:lnTo>
                  <a:pt x="610" y="160"/>
                </a:lnTo>
                <a:lnTo>
                  <a:pt x="613" y="160"/>
                </a:lnTo>
                <a:lnTo>
                  <a:pt x="613" y="160"/>
                </a:lnTo>
                <a:lnTo>
                  <a:pt x="619" y="160"/>
                </a:lnTo>
                <a:lnTo>
                  <a:pt x="619" y="157"/>
                </a:lnTo>
                <a:lnTo>
                  <a:pt x="625" y="157"/>
                </a:lnTo>
                <a:lnTo>
                  <a:pt x="625" y="157"/>
                </a:lnTo>
                <a:lnTo>
                  <a:pt x="631" y="157"/>
                </a:lnTo>
                <a:lnTo>
                  <a:pt x="631" y="157"/>
                </a:lnTo>
                <a:lnTo>
                  <a:pt x="658" y="157"/>
                </a:lnTo>
                <a:lnTo>
                  <a:pt x="658" y="155"/>
                </a:lnTo>
                <a:lnTo>
                  <a:pt x="664" y="155"/>
                </a:lnTo>
                <a:lnTo>
                  <a:pt x="664" y="152"/>
                </a:lnTo>
                <a:lnTo>
                  <a:pt x="679" y="152"/>
                </a:lnTo>
                <a:lnTo>
                  <a:pt x="679" y="149"/>
                </a:lnTo>
                <a:lnTo>
                  <a:pt x="682" y="149"/>
                </a:lnTo>
                <a:lnTo>
                  <a:pt x="682" y="146"/>
                </a:lnTo>
                <a:lnTo>
                  <a:pt x="692" y="146"/>
                </a:lnTo>
                <a:lnTo>
                  <a:pt x="692" y="143"/>
                </a:lnTo>
                <a:lnTo>
                  <a:pt x="707" y="143"/>
                </a:lnTo>
                <a:lnTo>
                  <a:pt x="707" y="140"/>
                </a:lnTo>
                <a:lnTo>
                  <a:pt x="713" y="140"/>
                </a:lnTo>
                <a:lnTo>
                  <a:pt x="713" y="137"/>
                </a:lnTo>
                <a:lnTo>
                  <a:pt x="716" y="137"/>
                </a:lnTo>
                <a:lnTo>
                  <a:pt x="716" y="132"/>
                </a:lnTo>
                <a:lnTo>
                  <a:pt x="725" y="132"/>
                </a:lnTo>
                <a:lnTo>
                  <a:pt x="725" y="129"/>
                </a:lnTo>
                <a:lnTo>
                  <a:pt x="728" y="129"/>
                </a:lnTo>
                <a:lnTo>
                  <a:pt x="728" y="129"/>
                </a:lnTo>
                <a:lnTo>
                  <a:pt x="734" y="129"/>
                </a:lnTo>
                <a:lnTo>
                  <a:pt x="734" y="126"/>
                </a:lnTo>
                <a:lnTo>
                  <a:pt x="740" y="126"/>
                </a:lnTo>
                <a:lnTo>
                  <a:pt x="740" y="120"/>
                </a:lnTo>
                <a:lnTo>
                  <a:pt x="758" y="120"/>
                </a:lnTo>
                <a:lnTo>
                  <a:pt x="758" y="117"/>
                </a:lnTo>
                <a:lnTo>
                  <a:pt x="767" y="117"/>
                </a:lnTo>
                <a:lnTo>
                  <a:pt x="767" y="114"/>
                </a:lnTo>
                <a:lnTo>
                  <a:pt x="786" y="114"/>
                </a:lnTo>
                <a:lnTo>
                  <a:pt x="786" y="109"/>
                </a:lnTo>
                <a:lnTo>
                  <a:pt x="795" y="109"/>
                </a:lnTo>
                <a:lnTo>
                  <a:pt x="795" y="109"/>
                </a:lnTo>
                <a:lnTo>
                  <a:pt x="798" y="109"/>
                </a:lnTo>
                <a:lnTo>
                  <a:pt x="798" y="109"/>
                </a:lnTo>
                <a:lnTo>
                  <a:pt x="807" y="109"/>
                </a:lnTo>
                <a:lnTo>
                  <a:pt x="807" y="106"/>
                </a:lnTo>
                <a:lnTo>
                  <a:pt x="810" y="106"/>
                </a:lnTo>
                <a:lnTo>
                  <a:pt x="810" y="103"/>
                </a:lnTo>
                <a:lnTo>
                  <a:pt x="816" y="103"/>
                </a:lnTo>
                <a:lnTo>
                  <a:pt x="816" y="103"/>
                </a:lnTo>
                <a:lnTo>
                  <a:pt x="822" y="103"/>
                </a:lnTo>
                <a:lnTo>
                  <a:pt x="822" y="100"/>
                </a:lnTo>
                <a:lnTo>
                  <a:pt x="825" y="100"/>
                </a:lnTo>
                <a:lnTo>
                  <a:pt x="825" y="100"/>
                </a:lnTo>
                <a:lnTo>
                  <a:pt x="828" y="100"/>
                </a:lnTo>
                <a:lnTo>
                  <a:pt x="828" y="97"/>
                </a:lnTo>
                <a:lnTo>
                  <a:pt x="831" y="97"/>
                </a:lnTo>
                <a:lnTo>
                  <a:pt x="831" y="94"/>
                </a:lnTo>
                <a:lnTo>
                  <a:pt x="843" y="94"/>
                </a:lnTo>
                <a:lnTo>
                  <a:pt x="843" y="89"/>
                </a:lnTo>
                <a:lnTo>
                  <a:pt x="849" y="89"/>
                </a:lnTo>
                <a:lnTo>
                  <a:pt x="849" y="83"/>
                </a:lnTo>
                <a:lnTo>
                  <a:pt x="855" y="83"/>
                </a:lnTo>
                <a:lnTo>
                  <a:pt x="855" y="80"/>
                </a:lnTo>
                <a:lnTo>
                  <a:pt x="861" y="80"/>
                </a:lnTo>
                <a:lnTo>
                  <a:pt x="861" y="77"/>
                </a:lnTo>
                <a:lnTo>
                  <a:pt x="870" y="77"/>
                </a:lnTo>
                <a:lnTo>
                  <a:pt x="870" y="77"/>
                </a:lnTo>
                <a:lnTo>
                  <a:pt x="873" y="77"/>
                </a:lnTo>
                <a:lnTo>
                  <a:pt x="873" y="74"/>
                </a:lnTo>
                <a:lnTo>
                  <a:pt x="882" y="74"/>
                </a:lnTo>
                <a:lnTo>
                  <a:pt x="882" y="71"/>
                </a:lnTo>
                <a:lnTo>
                  <a:pt x="892" y="71"/>
                </a:lnTo>
                <a:lnTo>
                  <a:pt x="892" y="69"/>
                </a:lnTo>
                <a:lnTo>
                  <a:pt x="895" y="69"/>
                </a:lnTo>
                <a:lnTo>
                  <a:pt x="895" y="66"/>
                </a:lnTo>
                <a:lnTo>
                  <a:pt x="901" y="66"/>
                </a:lnTo>
                <a:lnTo>
                  <a:pt x="901" y="63"/>
                </a:lnTo>
                <a:lnTo>
                  <a:pt x="904" y="63"/>
                </a:lnTo>
                <a:lnTo>
                  <a:pt x="904" y="60"/>
                </a:lnTo>
                <a:lnTo>
                  <a:pt x="910" y="60"/>
                </a:lnTo>
                <a:lnTo>
                  <a:pt x="910" y="54"/>
                </a:lnTo>
                <a:lnTo>
                  <a:pt x="919" y="54"/>
                </a:lnTo>
                <a:lnTo>
                  <a:pt x="919" y="51"/>
                </a:lnTo>
                <a:lnTo>
                  <a:pt x="925" y="51"/>
                </a:lnTo>
                <a:lnTo>
                  <a:pt x="925" y="48"/>
                </a:lnTo>
                <a:lnTo>
                  <a:pt x="946" y="48"/>
                </a:lnTo>
                <a:lnTo>
                  <a:pt x="946" y="46"/>
                </a:lnTo>
                <a:lnTo>
                  <a:pt x="955" y="46"/>
                </a:lnTo>
                <a:lnTo>
                  <a:pt x="955" y="43"/>
                </a:lnTo>
                <a:lnTo>
                  <a:pt x="958" y="43"/>
                </a:lnTo>
                <a:lnTo>
                  <a:pt x="958" y="40"/>
                </a:lnTo>
                <a:lnTo>
                  <a:pt x="964" y="40"/>
                </a:lnTo>
                <a:lnTo>
                  <a:pt x="964" y="40"/>
                </a:lnTo>
                <a:lnTo>
                  <a:pt x="967" y="40"/>
                </a:lnTo>
                <a:lnTo>
                  <a:pt x="967" y="34"/>
                </a:lnTo>
                <a:lnTo>
                  <a:pt x="979" y="34"/>
                </a:lnTo>
                <a:lnTo>
                  <a:pt x="979" y="34"/>
                </a:lnTo>
                <a:lnTo>
                  <a:pt x="985" y="34"/>
                </a:lnTo>
                <a:lnTo>
                  <a:pt x="985" y="31"/>
                </a:lnTo>
                <a:lnTo>
                  <a:pt x="998" y="31"/>
                </a:lnTo>
                <a:lnTo>
                  <a:pt x="998" y="31"/>
                </a:lnTo>
                <a:lnTo>
                  <a:pt x="1001" y="31"/>
                </a:lnTo>
                <a:lnTo>
                  <a:pt x="1001" y="28"/>
                </a:lnTo>
                <a:lnTo>
                  <a:pt x="1019" y="28"/>
                </a:lnTo>
                <a:lnTo>
                  <a:pt x="1019" y="28"/>
                </a:lnTo>
                <a:lnTo>
                  <a:pt x="1025" y="28"/>
                </a:lnTo>
                <a:lnTo>
                  <a:pt x="1025" y="23"/>
                </a:lnTo>
                <a:lnTo>
                  <a:pt x="1034" y="23"/>
                </a:lnTo>
                <a:lnTo>
                  <a:pt x="1034" y="20"/>
                </a:lnTo>
                <a:lnTo>
                  <a:pt x="1040" y="20"/>
                </a:lnTo>
                <a:lnTo>
                  <a:pt x="1040" y="17"/>
                </a:lnTo>
                <a:lnTo>
                  <a:pt x="1043" y="17"/>
                </a:lnTo>
                <a:lnTo>
                  <a:pt x="1043" y="17"/>
                </a:lnTo>
                <a:lnTo>
                  <a:pt x="1055" y="17"/>
                </a:lnTo>
                <a:lnTo>
                  <a:pt x="1055" y="14"/>
                </a:lnTo>
                <a:lnTo>
                  <a:pt x="1061" y="14"/>
                </a:lnTo>
                <a:lnTo>
                  <a:pt x="1061" y="11"/>
                </a:lnTo>
                <a:lnTo>
                  <a:pt x="1064" y="11"/>
                </a:lnTo>
                <a:lnTo>
                  <a:pt x="1064" y="11"/>
                </a:lnTo>
                <a:lnTo>
                  <a:pt x="1067" y="11"/>
                </a:lnTo>
                <a:lnTo>
                  <a:pt x="1067" y="11"/>
                </a:lnTo>
                <a:lnTo>
                  <a:pt x="1070" y="11"/>
                </a:lnTo>
                <a:lnTo>
                  <a:pt x="1070" y="8"/>
                </a:lnTo>
                <a:lnTo>
                  <a:pt x="1073" y="8"/>
                </a:lnTo>
                <a:lnTo>
                  <a:pt x="1073" y="5"/>
                </a:lnTo>
                <a:lnTo>
                  <a:pt x="1076" y="5"/>
                </a:lnTo>
                <a:lnTo>
                  <a:pt x="1076" y="2"/>
                </a:lnTo>
                <a:lnTo>
                  <a:pt x="1082" y="2"/>
                </a:lnTo>
                <a:lnTo>
                  <a:pt x="1082" y="2"/>
                </a:lnTo>
                <a:lnTo>
                  <a:pt x="1101" y="2"/>
                </a:lnTo>
                <a:lnTo>
                  <a:pt x="1101" y="0"/>
                </a:lnTo>
                <a:lnTo>
                  <a:pt x="1107" y="0"/>
                </a:lnTo>
                <a:lnTo>
                  <a:pt x="1107" y="0"/>
                </a:lnTo>
              </a:path>
            </a:pathLst>
          </a:custGeom>
          <a:noFill/>
          <a:ln w="28575">
            <a:solidFill>
              <a:srgbClr val="C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1" name="Freeform 9"/>
          <p:cNvSpPr>
            <a:spLocks/>
          </p:cNvSpPr>
          <p:nvPr/>
        </p:nvSpPr>
        <p:spPr bwMode="auto">
          <a:xfrm>
            <a:off x="2932288" y="3887730"/>
            <a:ext cx="7652422" cy="1336675"/>
          </a:xfrm>
          <a:custGeom>
            <a:avLst/>
            <a:gdLst>
              <a:gd name="T0" fmla="*/ 2 w 1107"/>
              <a:gd name="T1" fmla="*/ 234 h 234"/>
              <a:gd name="T2" fmla="*/ 10 w 1107"/>
              <a:gd name="T3" fmla="*/ 231 h 234"/>
              <a:gd name="T4" fmla="*/ 28 w 1107"/>
              <a:gd name="T5" fmla="*/ 228 h 234"/>
              <a:gd name="T6" fmla="*/ 46 w 1107"/>
              <a:gd name="T7" fmla="*/ 225 h 234"/>
              <a:gd name="T8" fmla="*/ 55 w 1107"/>
              <a:gd name="T9" fmla="*/ 225 h 234"/>
              <a:gd name="T10" fmla="*/ 76 w 1107"/>
              <a:gd name="T11" fmla="*/ 219 h 234"/>
              <a:gd name="T12" fmla="*/ 94 w 1107"/>
              <a:gd name="T13" fmla="*/ 216 h 234"/>
              <a:gd name="T14" fmla="*/ 104 w 1107"/>
              <a:gd name="T15" fmla="*/ 211 h 234"/>
              <a:gd name="T16" fmla="*/ 122 w 1107"/>
              <a:gd name="T17" fmla="*/ 205 h 234"/>
              <a:gd name="T18" fmla="*/ 131 w 1107"/>
              <a:gd name="T19" fmla="*/ 205 h 234"/>
              <a:gd name="T20" fmla="*/ 155 w 1107"/>
              <a:gd name="T21" fmla="*/ 205 h 234"/>
              <a:gd name="T22" fmla="*/ 179 w 1107"/>
              <a:gd name="T23" fmla="*/ 202 h 234"/>
              <a:gd name="T24" fmla="*/ 197 w 1107"/>
              <a:gd name="T25" fmla="*/ 196 h 234"/>
              <a:gd name="T26" fmla="*/ 216 w 1107"/>
              <a:gd name="T27" fmla="*/ 187 h 234"/>
              <a:gd name="T28" fmla="*/ 234 w 1107"/>
              <a:gd name="T29" fmla="*/ 181 h 234"/>
              <a:gd name="T30" fmla="*/ 261 w 1107"/>
              <a:gd name="T31" fmla="*/ 173 h 234"/>
              <a:gd name="T32" fmla="*/ 276 w 1107"/>
              <a:gd name="T33" fmla="*/ 167 h 234"/>
              <a:gd name="T34" fmla="*/ 313 w 1107"/>
              <a:gd name="T35" fmla="*/ 161 h 234"/>
              <a:gd name="T36" fmla="*/ 337 w 1107"/>
              <a:gd name="T37" fmla="*/ 155 h 234"/>
              <a:gd name="T38" fmla="*/ 358 w 1107"/>
              <a:gd name="T39" fmla="*/ 149 h 234"/>
              <a:gd name="T40" fmla="*/ 382 w 1107"/>
              <a:gd name="T41" fmla="*/ 147 h 234"/>
              <a:gd name="T42" fmla="*/ 413 w 1107"/>
              <a:gd name="T43" fmla="*/ 141 h 234"/>
              <a:gd name="T44" fmla="*/ 428 w 1107"/>
              <a:gd name="T45" fmla="*/ 135 h 234"/>
              <a:gd name="T46" fmla="*/ 449 w 1107"/>
              <a:gd name="T47" fmla="*/ 132 h 234"/>
              <a:gd name="T48" fmla="*/ 467 w 1107"/>
              <a:gd name="T49" fmla="*/ 129 h 234"/>
              <a:gd name="T50" fmla="*/ 476 w 1107"/>
              <a:gd name="T51" fmla="*/ 123 h 234"/>
              <a:gd name="T52" fmla="*/ 482 w 1107"/>
              <a:gd name="T53" fmla="*/ 120 h 234"/>
              <a:gd name="T54" fmla="*/ 504 w 1107"/>
              <a:gd name="T55" fmla="*/ 117 h 234"/>
              <a:gd name="T56" fmla="*/ 510 w 1107"/>
              <a:gd name="T57" fmla="*/ 109 h 234"/>
              <a:gd name="T58" fmla="*/ 525 w 1107"/>
              <a:gd name="T59" fmla="*/ 106 h 234"/>
              <a:gd name="T60" fmla="*/ 537 w 1107"/>
              <a:gd name="T61" fmla="*/ 103 h 234"/>
              <a:gd name="T62" fmla="*/ 552 w 1107"/>
              <a:gd name="T63" fmla="*/ 100 h 234"/>
              <a:gd name="T64" fmla="*/ 561 w 1107"/>
              <a:gd name="T65" fmla="*/ 97 h 234"/>
              <a:gd name="T66" fmla="*/ 567 w 1107"/>
              <a:gd name="T67" fmla="*/ 97 h 234"/>
              <a:gd name="T68" fmla="*/ 576 w 1107"/>
              <a:gd name="T69" fmla="*/ 94 h 234"/>
              <a:gd name="T70" fmla="*/ 595 w 1107"/>
              <a:gd name="T71" fmla="*/ 91 h 234"/>
              <a:gd name="T72" fmla="*/ 604 w 1107"/>
              <a:gd name="T73" fmla="*/ 85 h 234"/>
              <a:gd name="T74" fmla="*/ 616 w 1107"/>
              <a:gd name="T75" fmla="*/ 82 h 234"/>
              <a:gd name="T76" fmla="*/ 634 w 1107"/>
              <a:gd name="T77" fmla="*/ 79 h 234"/>
              <a:gd name="T78" fmla="*/ 652 w 1107"/>
              <a:gd name="T79" fmla="*/ 73 h 234"/>
              <a:gd name="T80" fmla="*/ 658 w 1107"/>
              <a:gd name="T81" fmla="*/ 73 h 234"/>
              <a:gd name="T82" fmla="*/ 679 w 1107"/>
              <a:gd name="T83" fmla="*/ 70 h 234"/>
              <a:gd name="T84" fmla="*/ 688 w 1107"/>
              <a:gd name="T85" fmla="*/ 65 h 234"/>
              <a:gd name="T86" fmla="*/ 740 w 1107"/>
              <a:gd name="T87" fmla="*/ 65 h 234"/>
              <a:gd name="T88" fmla="*/ 782 w 1107"/>
              <a:gd name="T89" fmla="*/ 62 h 234"/>
              <a:gd name="T90" fmla="*/ 792 w 1107"/>
              <a:gd name="T91" fmla="*/ 56 h 234"/>
              <a:gd name="T92" fmla="*/ 816 w 1107"/>
              <a:gd name="T93" fmla="*/ 53 h 234"/>
              <a:gd name="T94" fmla="*/ 837 w 1107"/>
              <a:gd name="T95" fmla="*/ 47 h 234"/>
              <a:gd name="T96" fmla="*/ 852 w 1107"/>
              <a:gd name="T97" fmla="*/ 41 h 234"/>
              <a:gd name="T98" fmla="*/ 879 w 1107"/>
              <a:gd name="T99" fmla="*/ 32 h 234"/>
              <a:gd name="T100" fmla="*/ 910 w 1107"/>
              <a:gd name="T101" fmla="*/ 23 h 234"/>
              <a:gd name="T102" fmla="*/ 940 w 1107"/>
              <a:gd name="T103" fmla="*/ 17 h 234"/>
              <a:gd name="T104" fmla="*/ 958 w 1107"/>
              <a:gd name="T105" fmla="*/ 11 h 234"/>
              <a:gd name="T106" fmla="*/ 998 w 1107"/>
              <a:gd name="T107" fmla="*/ 8 h 234"/>
              <a:gd name="T108" fmla="*/ 1040 w 1107"/>
              <a:gd name="T109" fmla="*/ 5 h 234"/>
              <a:gd name="T110" fmla="*/ 1061 w 1107"/>
              <a:gd name="T11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7" h="234">
                <a:moveTo>
                  <a:pt x="0" y="234"/>
                </a:moveTo>
                <a:lnTo>
                  <a:pt x="0" y="234"/>
                </a:lnTo>
                <a:lnTo>
                  <a:pt x="0" y="234"/>
                </a:lnTo>
                <a:lnTo>
                  <a:pt x="2" y="234"/>
                </a:lnTo>
                <a:lnTo>
                  <a:pt x="2" y="234"/>
                </a:lnTo>
                <a:lnTo>
                  <a:pt x="7" y="234"/>
                </a:lnTo>
                <a:lnTo>
                  <a:pt x="7" y="231"/>
                </a:lnTo>
                <a:lnTo>
                  <a:pt x="10" y="231"/>
                </a:lnTo>
                <a:lnTo>
                  <a:pt x="10" y="231"/>
                </a:lnTo>
                <a:lnTo>
                  <a:pt x="19" y="231"/>
                </a:lnTo>
                <a:lnTo>
                  <a:pt x="19" y="228"/>
                </a:lnTo>
                <a:lnTo>
                  <a:pt x="28" y="228"/>
                </a:lnTo>
                <a:lnTo>
                  <a:pt x="28" y="225"/>
                </a:lnTo>
                <a:lnTo>
                  <a:pt x="37" y="225"/>
                </a:lnTo>
                <a:lnTo>
                  <a:pt x="37" y="225"/>
                </a:lnTo>
                <a:lnTo>
                  <a:pt x="46" y="225"/>
                </a:lnTo>
                <a:lnTo>
                  <a:pt x="46" y="225"/>
                </a:lnTo>
                <a:lnTo>
                  <a:pt x="52" y="225"/>
                </a:lnTo>
                <a:lnTo>
                  <a:pt x="52" y="225"/>
                </a:lnTo>
                <a:lnTo>
                  <a:pt x="55" y="225"/>
                </a:lnTo>
                <a:lnTo>
                  <a:pt x="55" y="222"/>
                </a:lnTo>
                <a:lnTo>
                  <a:pt x="73" y="222"/>
                </a:lnTo>
                <a:lnTo>
                  <a:pt x="73" y="219"/>
                </a:lnTo>
                <a:lnTo>
                  <a:pt x="76" y="219"/>
                </a:lnTo>
                <a:lnTo>
                  <a:pt x="76" y="216"/>
                </a:lnTo>
                <a:lnTo>
                  <a:pt x="88" y="216"/>
                </a:lnTo>
                <a:lnTo>
                  <a:pt x="88" y="216"/>
                </a:lnTo>
                <a:lnTo>
                  <a:pt x="94" y="216"/>
                </a:lnTo>
                <a:lnTo>
                  <a:pt x="94" y="213"/>
                </a:lnTo>
                <a:lnTo>
                  <a:pt x="100" y="213"/>
                </a:lnTo>
                <a:lnTo>
                  <a:pt x="100" y="211"/>
                </a:lnTo>
                <a:lnTo>
                  <a:pt x="104" y="211"/>
                </a:lnTo>
                <a:lnTo>
                  <a:pt x="104" y="205"/>
                </a:lnTo>
                <a:lnTo>
                  <a:pt x="110" y="205"/>
                </a:lnTo>
                <a:lnTo>
                  <a:pt x="110" y="205"/>
                </a:lnTo>
                <a:lnTo>
                  <a:pt x="122" y="205"/>
                </a:lnTo>
                <a:lnTo>
                  <a:pt x="122" y="205"/>
                </a:lnTo>
                <a:lnTo>
                  <a:pt x="125" y="205"/>
                </a:lnTo>
                <a:lnTo>
                  <a:pt x="125" y="205"/>
                </a:lnTo>
                <a:lnTo>
                  <a:pt x="131" y="205"/>
                </a:lnTo>
                <a:lnTo>
                  <a:pt x="131" y="205"/>
                </a:lnTo>
                <a:lnTo>
                  <a:pt x="146" y="205"/>
                </a:lnTo>
                <a:lnTo>
                  <a:pt x="146" y="205"/>
                </a:lnTo>
                <a:lnTo>
                  <a:pt x="155" y="205"/>
                </a:lnTo>
                <a:lnTo>
                  <a:pt x="155" y="205"/>
                </a:lnTo>
                <a:lnTo>
                  <a:pt x="170" y="205"/>
                </a:lnTo>
                <a:lnTo>
                  <a:pt x="170" y="202"/>
                </a:lnTo>
                <a:lnTo>
                  <a:pt x="179" y="202"/>
                </a:lnTo>
                <a:lnTo>
                  <a:pt x="179" y="199"/>
                </a:lnTo>
                <a:lnTo>
                  <a:pt x="191" y="199"/>
                </a:lnTo>
                <a:lnTo>
                  <a:pt x="191" y="196"/>
                </a:lnTo>
                <a:lnTo>
                  <a:pt x="197" y="196"/>
                </a:lnTo>
                <a:lnTo>
                  <a:pt x="197" y="187"/>
                </a:lnTo>
                <a:lnTo>
                  <a:pt x="213" y="187"/>
                </a:lnTo>
                <a:lnTo>
                  <a:pt x="213" y="187"/>
                </a:lnTo>
                <a:lnTo>
                  <a:pt x="216" y="187"/>
                </a:lnTo>
                <a:lnTo>
                  <a:pt x="216" y="184"/>
                </a:lnTo>
                <a:lnTo>
                  <a:pt x="219" y="184"/>
                </a:lnTo>
                <a:lnTo>
                  <a:pt x="219" y="181"/>
                </a:lnTo>
                <a:lnTo>
                  <a:pt x="234" y="181"/>
                </a:lnTo>
                <a:lnTo>
                  <a:pt x="234" y="179"/>
                </a:lnTo>
                <a:lnTo>
                  <a:pt x="249" y="179"/>
                </a:lnTo>
                <a:lnTo>
                  <a:pt x="249" y="173"/>
                </a:lnTo>
                <a:lnTo>
                  <a:pt x="261" y="173"/>
                </a:lnTo>
                <a:lnTo>
                  <a:pt x="261" y="170"/>
                </a:lnTo>
                <a:lnTo>
                  <a:pt x="267" y="170"/>
                </a:lnTo>
                <a:lnTo>
                  <a:pt x="267" y="167"/>
                </a:lnTo>
                <a:lnTo>
                  <a:pt x="276" y="167"/>
                </a:lnTo>
                <a:lnTo>
                  <a:pt x="276" y="164"/>
                </a:lnTo>
                <a:lnTo>
                  <a:pt x="301" y="164"/>
                </a:lnTo>
                <a:lnTo>
                  <a:pt x="301" y="161"/>
                </a:lnTo>
                <a:lnTo>
                  <a:pt x="313" y="161"/>
                </a:lnTo>
                <a:lnTo>
                  <a:pt x="313" y="158"/>
                </a:lnTo>
                <a:lnTo>
                  <a:pt x="316" y="158"/>
                </a:lnTo>
                <a:lnTo>
                  <a:pt x="316" y="155"/>
                </a:lnTo>
                <a:lnTo>
                  <a:pt x="337" y="155"/>
                </a:lnTo>
                <a:lnTo>
                  <a:pt x="337" y="152"/>
                </a:lnTo>
                <a:lnTo>
                  <a:pt x="346" y="152"/>
                </a:lnTo>
                <a:lnTo>
                  <a:pt x="346" y="149"/>
                </a:lnTo>
                <a:lnTo>
                  <a:pt x="358" y="149"/>
                </a:lnTo>
                <a:lnTo>
                  <a:pt x="358" y="147"/>
                </a:lnTo>
                <a:lnTo>
                  <a:pt x="361" y="147"/>
                </a:lnTo>
                <a:lnTo>
                  <a:pt x="361" y="147"/>
                </a:lnTo>
                <a:lnTo>
                  <a:pt x="382" y="147"/>
                </a:lnTo>
                <a:lnTo>
                  <a:pt x="382" y="144"/>
                </a:lnTo>
                <a:lnTo>
                  <a:pt x="410" y="144"/>
                </a:lnTo>
                <a:lnTo>
                  <a:pt x="410" y="141"/>
                </a:lnTo>
                <a:lnTo>
                  <a:pt x="413" y="141"/>
                </a:lnTo>
                <a:lnTo>
                  <a:pt x="413" y="138"/>
                </a:lnTo>
                <a:lnTo>
                  <a:pt x="416" y="138"/>
                </a:lnTo>
                <a:lnTo>
                  <a:pt x="416" y="135"/>
                </a:lnTo>
                <a:lnTo>
                  <a:pt x="428" y="135"/>
                </a:lnTo>
                <a:lnTo>
                  <a:pt x="428" y="132"/>
                </a:lnTo>
                <a:lnTo>
                  <a:pt x="434" y="132"/>
                </a:lnTo>
                <a:lnTo>
                  <a:pt x="434" y="132"/>
                </a:lnTo>
                <a:lnTo>
                  <a:pt x="449" y="132"/>
                </a:lnTo>
                <a:lnTo>
                  <a:pt x="449" y="132"/>
                </a:lnTo>
                <a:lnTo>
                  <a:pt x="452" y="132"/>
                </a:lnTo>
                <a:lnTo>
                  <a:pt x="452" y="129"/>
                </a:lnTo>
                <a:lnTo>
                  <a:pt x="467" y="129"/>
                </a:lnTo>
                <a:lnTo>
                  <a:pt x="467" y="126"/>
                </a:lnTo>
                <a:lnTo>
                  <a:pt x="473" y="126"/>
                </a:lnTo>
                <a:lnTo>
                  <a:pt x="473" y="123"/>
                </a:lnTo>
                <a:lnTo>
                  <a:pt x="476" y="123"/>
                </a:lnTo>
                <a:lnTo>
                  <a:pt x="476" y="123"/>
                </a:lnTo>
                <a:lnTo>
                  <a:pt x="479" y="123"/>
                </a:lnTo>
                <a:lnTo>
                  <a:pt x="479" y="120"/>
                </a:lnTo>
                <a:lnTo>
                  <a:pt x="482" y="120"/>
                </a:lnTo>
                <a:lnTo>
                  <a:pt x="482" y="120"/>
                </a:lnTo>
                <a:lnTo>
                  <a:pt x="485" y="120"/>
                </a:lnTo>
                <a:lnTo>
                  <a:pt x="485" y="117"/>
                </a:lnTo>
                <a:lnTo>
                  <a:pt x="504" y="117"/>
                </a:lnTo>
                <a:lnTo>
                  <a:pt x="504" y="112"/>
                </a:lnTo>
                <a:lnTo>
                  <a:pt x="507" y="112"/>
                </a:lnTo>
                <a:lnTo>
                  <a:pt x="507" y="109"/>
                </a:lnTo>
                <a:lnTo>
                  <a:pt x="510" y="109"/>
                </a:lnTo>
                <a:lnTo>
                  <a:pt x="510" y="109"/>
                </a:lnTo>
                <a:lnTo>
                  <a:pt x="516" y="109"/>
                </a:lnTo>
                <a:lnTo>
                  <a:pt x="516" y="106"/>
                </a:lnTo>
                <a:lnTo>
                  <a:pt x="525" y="106"/>
                </a:lnTo>
                <a:lnTo>
                  <a:pt x="525" y="103"/>
                </a:lnTo>
                <a:lnTo>
                  <a:pt x="528" y="103"/>
                </a:lnTo>
                <a:lnTo>
                  <a:pt x="528" y="103"/>
                </a:lnTo>
                <a:lnTo>
                  <a:pt x="537" y="103"/>
                </a:lnTo>
                <a:lnTo>
                  <a:pt x="537" y="103"/>
                </a:lnTo>
                <a:lnTo>
                  <a:pt x="546" y="103"/>
                </a:lnTo>
                <a:lnTo>
                  <a:pt x="546" y="100"/>
                </a:lnTo>
                <a:lnTo>
                  <a:pt x="552" y="100"/>
                </a:lnTo>
                <a:lnTo>
                  <a:pt x="552" y="100"/>
                </a:lnTo>
                <a:lnTo>
                  <a:pt x="555" y="100"/>
                </a:lnTo>
                <a:lnTo>
                  <a:pt x="555" y="97"/>
                </a:lnTo>
                <a:lnTo>
                  <a:pt x="561" y="97"/>
                </a:lnTo>
                <a:lnTo>
                  <a:pt x="561" y="97"/>
                </a:lnTo>
                <a:lnTo>
                  <a:pt x="564" y="97"/>
                </a:lnTo>
                <a:lnTo>
                  <a:pt x="564" y="97"/>
                </a:lnTo>
                <a:lnTo>
                  <a:pt x="567" y="97"/>
                </a:lnTo>
                <a:lnTo>
                  <a:pt x="567" y="94"/>
                </a:lnTo>
                <a:lnTo>
                  <a:pt x="570" y="94"/>
                </a:lnTo>
                <a:lnTo>
                  <a:pt x="570" y="94"/>
                </a:lnTo>
                <a:lnTo>
                  <a:pt x="576" y="94"/>
                </a:lnTo>
                <a:lnTo>
                  <a:pt x="576" y="94"/>
                </a:lnTo>
                <a:lnTo>
                  <a:pt x="582" y="94"/>
                </a:lnTo>
                <a:lnTo>
                  <a:pt x="582" y="91"/>
                </a:lnTo>
                <a:lnTo>
                  <a:pt x="595" y="91"/>
                </a:lnTo>
                <a:lnTo>
                  <a:pt x="595" y="88"/>
                </a:lnTo>
                <a:lnTo>
                  <a:pt x="601" y="88"/>
                </a:lnTo>
                <a:lnTo>
                  <a:pt x="601" y="85"/>
                </a:lnTo>
                <a:lnTo>
                  <a:pt x="604" y="85"/>
                </a:lnTo>
                <a:lnTo>
                  <a:pt x="604" y="82"/>
                </a:lnTo>
                <a:lnTo>
                  <a:pt x="613" y="82"/>
                </a:lnTo>
                <a:lnTo>
                  <a:pt x="613" y="82"/>
                </a:lnTo>
                <a:lnTo>
                  <a:pt x="616" y="82"/>
                </a:lnTo>
                <a:lnTo>
                  <a:pt x="616" y="82"/>
                </a:lnTo>
                <a:lnTo>
                  <a:pt x="619" y="82"/>
                </a:lnTo>
                <a:lnTo>
                  <a:pt x="619" y="79"/>
                </a:lnTo>
                <a:lnTo>
                  <a:pt x="634" y="79"/>
                </a:lnTo>
                <a:lnTo>
                  <a:pt x="634" y="76"/>
                </a:lnTo>
                <a:lnTo>
                  <a:pt x="649" y="76"/>
                </a:lnTo>
                <a:lnTo>
                  <a:pt x="649" y="73"/>
                </a:lnTo>
                <a:lnTo>
                  <a:pt x="652" y="73"/>
                </a:lnTo>
                <a:lnTo>
                  <a:pt x="652" y="73"/>
                </a:lnTo>
                <a:lnTo>
                  <a:pt x="655" y="73"/>
                </a:lnTo>
                <a:lnTo>
                  <a:pt x="655" y="73"/>
                </a:lnTo>
                <a:lnTo>
                  <a:pt x="658" y="73"/>
                </a:lnTo>
                <a:lnTo>
                  <a:pt x="658" y="70"/>
                </a:lnTo>
                <a:lnTo>
                  <a:pt x="661" y="70"/>
                </a:lnTo>
                <a:lnTo>
                  <a:pt x="661" y="70"/>
                </a:lnTo>
                <a:lnTo>
                  <a:pt x="679" y="70"/>
                </a:lnTo>
                <a:lnTo>
                  <a:pt x="679" y="67"/>
                </a:lnTo>
                <a:lnTo>
                  <a:pt x="682" y="67"/>
                </a:lnTo>
                <a:lnTo>
                  <a:pt x="682" y="65"/>
                </a:lnTo>
                <a:lnTo>
                  <a:pt x="688" y="65"/>
                </a:lnTo>
                <a:lnTo>
                  <a:pt x="688" y="65"/>
                </a:lnTo>
                <a:lnTo>
                  <a:pt x="716" y="65"/>
                </a:lnTo>
                <a:lnTo>
                  <a:pt x="716" y="65"/>
                </a:lnTo>
                <a:lnTo>
                  <a:pt x="740" y="65"/>
                </a:lnTo>
                <a:lnTo>
                  <a:pt x="740" y="65"/>
                </a:lnTo>
                <a:lnTo>
                  <a:pt x="767" y="65"/>
                </a:lnTo>
                <a:lnTo>
                  <a:pt x="767" y="62"/>
                </a:lnTo>
                <a:lnTo>
                  <a:pt x="782" y="62"/>
                </a:lnTo>
                <a:lnTo>
                  <a:pt x="782" y="59"/>
                </a:lnTo>
                <a:lnTo>
                  <a:pt x="788" y="59"/>
                </a:lnTo>
                <a:lnTo>
                  <a:pt x="788" y="56"/>
                </a:lnTo>
                <a:lnTo>
                  <a:pt x="792" y="56"/>
                </a:lnTo>
                <a:lnTo>
                  <a:pt x="792" y="53"/>
                </a:lnTo>
                <a:lnTo>
                  <a:pt x="807" y="53"/>
                </a:lnTo>
                <a:lnTo>
                  <a:pt x="807" y="53"/>
                </a:lnTo>
                <a:lnTo>
                  <a:pt x="816" y="53"/>
                </a:lnTo>
                <a:lnTo>
                  <a:pt x="816" y="50"/>
                </a:lnTo>
                <a:lnTo>
                  <a:pt x="822" y="50"/>
                </a:lnTo>
                <a:lnTo>
                  <a:pt x="822" y="47"/>
                </a:lnTo>
                <a:lnTo>
                  <a:pt x="837" y="47"/>
                </a:lnTo>
                <a:lnTo>
                  <a:pt x="837" y="44"/>
                </a:lnTo>
                <a:lnTo>
                  <a:pt x="843" y="44"/>
                </a:lnTo>
                <a:lnTo>
                  <a:pt x="843" y="41"/>
                </a:lnTo>
                <a:lnTo>
                  <a:pt x="852" y="41"/>
                </a:lnTo>
                <a:lnTo>
                  <a:pt x="852" y="38"/>
                </a:lnTo>
                <a:lnTo>
                  <a:pt x="858" y="38"/>
                </a:lnTo>
                <a:lnTo>
                  <a:pt x="858" y="32"/>
                </a:lnTo>
                <a:lnTo>
                  <a:pt x="879" y="32"/>
                </a:lnTo>
                <a:lnTo>
                  <a:pt x="879" y="29"/>
                </a:lnTo>
                <a:lnTo>
                  <a:pt x="892" y="29"/>
                </a:lnTo>
                <a:lnTo>
                  <a:pt x="892" y="23"/>
                </a:lnTo>
                <a:lnTo>
                  <a:pt x="910" y="23"/>
                </a:lnTo>
                <a:lnTo>
                  <a:pt x="910" y="20"/>
                </a:lnTo>
                <a:lnTo>
                  <a:pt x="913" y="20"/>
                </a:lnTo>
                <a:lnTo>
                  <a:pt x="913" y="17"/>
                </a:lnTo>
                <a:lnTo>
                  <a:pt x="940" y="17"/>
                </a:lnTo>
                <a:lnTo>
                  <a:pt x="940" y="14"/>
                </a:lnTo>
                <a:lnTo>
                  <a:pt x="943" y="14"/>
                </a:lnTo>
                <a:lnTo>
                  <a:pt x="943" y="11"/>
                </a:lnTo>
                <a:lnTo>
                  <a:pt x="958" y="11"/>
                </a:lnTo>
                <a:lnTo>
                  <a:pt x="958" y="8"/>
                </a:lnTo>
                <a:lnTo>
                  <a:pt x="970" y="8"/>
                </a:lnTo>
                <a:lnTo>
                  <a:pt x="970" y="8"/>
                </a:lnTo>
                <a:lnTo>
                  <a:pt x="998" y="8"/>
                </a:lnTo>
                <a:lnTo>
                  <a:pt x="998" y="5"/>
                </a:lnTo>
                <a:lnTo>
                  <a:pt x="1019" y="5"/>
                </a:lnTo>
                <a:lnTo>
                  <a:pt x="1019" y="5"/>
                </a:lnTo>
                <a:lnTo>
                  <a:pt x="1040" y="5"/>
                </a:lnTo>
                <a:lnTo>
                  <a:pt x="1040" y="2"/>
                </a:lnTo>
                <a:lnTo>
                  <a:pt x="1046" y="2"/>
                </a:lnTo>
                <a:lnTo>
                  <a:pt x="1046" y="0"/>
                </a:lnTo>
                <a:lnTo>
                  <a:pt x="1061" y="0"/>
                </a:lnTo>
                <a:lnTo>
                  <a:pt x="1061" y="0"/>
                </a:lnTo>
                <a:lnTo>
                  <a:pt x="1107" y="0"/>
                </a:lnTo>
                <a:lnTo>
                  <a:pt x="1107" y="0"/>
                </a:lnTo>
              </a:path>
            </a:pathLst>
          </a:custGeom>
          <a:noFill/>
          <a:ln w="28575">
            <a:solidFill>
              <a:srgbClr val="0070C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0B911525-0678-7144-9739-565183E8B9C7}"/>
              </a:ext>
            </a:extLst>
          </p:cNvPr>
          <p:cNvSpPr txBox="1"/>
          <p:nvPr/>
        </p:nvSpPr>
        <p:spPr>
          <a:xfrm>
            <a:off x="10015562" y="1987799"/>
            <a:ext cx="1406294" cy="461665"/>
          </a:xfrm>
          <a:prstGeom prst="rect">
            <a:avLst/>
          </a:prstGeom>
          <a:noFill/>
          <a:ln>
            <a:noFill/>
          </a:ln>
        </p:spPr>
        <p:txBody>
          <a:bodyPr wrap="square" rtlCol="0">
            <a:spAutoFit/>
          </a:bodyPr>
          <a:lstStyle/>
          <a:p>
            <a:pPr algn="ctr"/>
            <a:r>
              <a:rPr lang="en-US" sz="2400" b="1" dirty="0">
                <a:solidFill>
                  <a:srgbClr val="C00000"/>
                </a:solidFill>
                <a:latin typeface="Arial" panose="020B0604020202020204" pitchFamily="34" charset="0"/>
                <a:cs typeface="Arial" panose="020B0604020202020204" pitchFamily="34" charset="0"/>
              </a:rPr>
              <a:t>7.6%</a:t>
            </a:r>
          </a:p>
        </p:txBody>
      </p:sp>
      <p:sp>
        <p:nvSpPr>
          <p:cNvPr id="64" name="TextBox 63">
            <a:extLst>
              <a:ext uri="{FF2B5EF4-FFF2-40B4-BE49-F238E27FC236}">
                <a16:creationId xmlns:a16="http://schemas.microsoft.com/office/drawing/2014/main" id="{2D32C2C9-9A13-3F40-A977-D967925BBC10}"/>
              </a:ext>
            </a:extLst>
          </p:cNvPr>
          <p:cNvSpPr txBox="1"/>
          <p:nvPr/>
        </p:nvSpPr>
        <p:spPr>
          <a:xfrm>
            <a:off x="10062668" y="3443090"/>
            <a:ext cx="1406294" cy="461665"/>
          </a:xfrm>
          <a:prstGeom prst="rect">
            <a:avLst/>
          </a:prstGeom>
          <a:noFill/>
        </p:spPr>
        <p:txBody>
          <a:bodyPr wrap="square" rtlCol="0">
            <a:spAutoFit/>
          </a:bodyPr>
          <a:lstStyle/>
          <a:p>
            <a:pPr algn="ctr"/>
            <a:r>
              <a:rPr lang="en-US" sz="2400" b="1" dirty="0">
                <a:solidFill>
                  <a:srgbClr val="0070C0"/>
                </a:solidFill>
                <a:latin typeface="Arial" panose="020B0604020202020204" pitchFamily="34" charset="0"/>
                <a:cs typeface="Arial" panose="020B0604020202020204" pitchFamily="34" charset="0"/>
              </a:rPr>
              <a:t>3.6%</a:t>
            </a:r>
          </a:p>
        </p:txBody>
      </p:sp>
      <p:sp>
        <p:nvSpPr>
          <p:cNvPr id="65" name="TextBox 64"/>
          <p:cNvSpPr txBox="1"/>
          <p:nvPr/>
        </p:nvSpPr>
        <p:spPr>
          <a:xfrm>
            <a:off x="2875441" y="1749326"/>
            <a:ext cx="3210579" cy="886397"/>
          </a:xfrm>
          <a:prstGeom prst="rect">
            <a:avLst/>
          </a:prstGeom>
          <a:noFill/>
          <a:ln>
            <a:solidFill>
              <a:schemeClr val="tx1"/>
            </a:solidFill>
          </a:ln>
        </p:spPr>
        <p:txBody>
          <a:bodyPr wrap="square" lIns="0" tIns="0" rIns="0" bIns="0" rtlCol="0" anchor="ctr">
            <a:spAutoFit/>
          </a:bodyPr>
          <a:lstStyle/>
          <a:p>
            <a:pPr algn="ctr">
              <a:lnSpc>
                <a:spcPct val="120000"/>
              </a:lnSpc>
            </a:pPr>
            <a:r>
              <a:rPr lang="en-US" sz="1600" b="1">
                <a:latin typeface="Arial" panose="020B0604020202020204" pitchFamily="34" charset="0"/>
                <a:cs typeface="Arial" panose="020B0604020202020204" pitchFamily="34" charset="0"/>
              </a:rPr>
              <a:t>Placebo vs Aspirin</a:t>
            </a:r>
            <a:endParaRPr lang="en-US" sz="1600" b="1" dirty="0">
              <a:latin typeface="Arial" panose="020B0604020202020204" pitchFamily="34" charset="0"/>
              <a:cs typeface="Arial" panose="020B0604020202020204" pitchFamily="34" charset="0"/>
            </a:endParaRPr>
          </a:p>
          <a:p>
            <a:pPr algn="ctr">
              <a:lnSpc>
                <a:spcPct val="120000"/>
              </a:lnSpc>
            </a:pPr>
            <a:r>
              <a:rPr lang="en-US" sz="1600" b="1">
                <a:latin typeface="Arial" panose="020B0604020202020204" pitchFamily="34" charset="0"/>
                <a:cs typeface="Arial" panose="020B0604020202020204" pitchFamily="34" charset="0"/>
              </a:rPr>
              <a:t>HR (95%CI): 0.47 (0.36 to 0.61</a:t>
            </a:r>
            <a:r>
              <a:rPr lang="en-US" sz="1600" b="1" dirty="0">
                <a:latin typeface="Arial" panose="020B0604020202020204" pitchFamily="34" charset="0"/>
                <a:cs typeface="Arial" panose="020B0604020202020204" pitchFamily="34" charset="0"/>
              </a:rPr>
              <a:t>)</a:t>
            </a:r>
          </a:p>
          <a:p>
            <a:pPr algn="ctr">
              <a:lnSpc>
                <a:spcPct val="120000"/>
              </a:lnSpc>
            </a:pPr>
            <a:r>
              <a:rPr lang="en-US" sz="1600" b="1">
                <a:latin typeface="Arial" panose="020B0604020202020204" pitchFamily="34" charset="0"/>
                <a:cs typeface="Arial" panose="020B0604020202020204" pitchFamily="34" charset="0"/>
              </a:rPr>
              <a:t>p &lt;</a:t>
            </a:r>
            <a:r>
              <a:rPr lang="en-US" sz="1600" b="1" dirty="0">
                <a:latin typeface="Arial" panose="020B0604020202020204" pitchFamily="34" charset="0"/>
                <a:cs typeface="Arial" panose="020B0604020202020204" pitchFamily="34" charset="0"/>
              </a:rPr>
              <a:t>0.001</a:t>
            </a:r>
          </a:p>
        </p:txBody>
      </p:sp>
      <p:sp>
        <p:nvSpPr>
          <p:cNvPr id="66" name="Line 15"/>
          <p:cNvSpPr>
            <a:spLocks noChangeShapeType="1"/>
          </p:cNvSpPr>
          <p:nvPr/>
        </p:nvSpPr>
        <p:spPr bwMode="auto">
          <a:xfrm flipH="1">
            <a:off x="2633312" y="5224405"/>
            <a:ext cx="118839" cy="0"/>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AED4E7AD-9F85-984F-BBF5-8081B150722E}"/>
              </a:ext>
            </a:extLst>
          </p:cNvPr>
          <p:cNvSpPr txBox="1"/>
          <p:nvPr/>
        </p:nvSpPr>
        <p:spPr>
          <a:xfrm>
            <a:off x="0" y="84026"/>
            <a:ext cx="12191999" cy="707886"/>
          </a:xfrm>
          <a:prstGeom prst="rect">
            <a:avLst/>
          </a:prstGeom>
          <a:noFill/>
        </p:spPr>
        <p:txBody>
          <a:bodyPr wrap="square" rtlCol="0">
            <a:spAutoFit/>
          </a:bodyPr>
          <a:lstStyle/>
          <a:p>
            <a:pPr algn="ctr"/>
            <a:r>
              <a:rPr lang="en-US" sz="4000" b="1" dirty="0">
                <a:solidFill>
                  <a:srgbClr val="B2860E"/>
                </a:solidFill>
                <a:latin typeface="Arial" panose="020B0604020202020204" pitchFamily="34" charset="0"/>
                <a:cs typeface="Arial" panose="020B0604020202020204" pitchFamily="34" charset="0"/>
              </a:rPr>
              <a:t>TWILIGHT-ACS: BARC 2, 3 or 5</a:t>
            </a:r>
          </a:p>
        </p:txBody>
      </p:sp>
      <p:grpSp>
        <p:nvGrpSpPr>
          <p:cNvPr id="72" name="Group 71"/>
          <p:cNvGrpSpPr/>
          <p:nvPr/>
        </p:nvGrpSpPr>
        <p:grpSpPr>
          <a:xfrm>
            <a:off x="2948286" y="1065168"/>
            <a:ext cx="2137649" cy="520397"/>
            <a:chOff x="3875282" y="687452"/>
            <a:chExt cx="2137649" cy="520397"/>
          </a:xfrm>
        </p:grpSpPr>
        <p:sp>
          <p:nvSpPr>
            <p:cNvPr id="73" name="Rectangle 72"/>
            <p:cNvSpPr/>
            <p:nvPr/>
          </p:nvSpPr>
          <p:spPr>
            <a:xfrm>
              <a:off x="3875282" y="771087"/>
              <a:ext cx="109728" cy="1097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4107930" y="687452"/>
              <a:ext cx="1905001" cy="276999"/>
            </a:xfrm>
            <a:prstGeom prst="rect">
              <a:avLst/>
            </a:prstGeom>
            <a:noFill/>
          </p:spPr>
          <p:txBody>
            <a:bodyPr wrap="square" lIns="0" tIns="0" rIns="0" bIns="0" rtlCol="0" anchor="ctr">
              <a:spAutoFit/>
            </a:bodyPr>
            <a:lstStyle/>
            <a:p>
              <a:r>
                <a:rPr lang="en-US" b="1" dirty="0"/>
                <a:t>Ticagrelor + Placebo</a:t>
              </a:r>
            </a:p>
          </p:txBody>
        </p:sp>
        <p:sp>
          <p:nvSpPr>
            <p:cNvPr id="75" name="Rectangle 74"/>
            <p:cNvSpPr/>
            <p:nvPr/>
          </p:nvSpPr>
          <p:spPr>
            <a:xfrm>
              <a:off x="3875282" y="1014485"/>
              <a:ext cx="109728" cy="1097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4107930" y="930850"/>
              <a:ext cx="1905001" cy="276999"/>
            </a:xfrm>
            <a:prstGeom prst="rect">
              <a:avLst/>
            </a:prstGeom>
            <a:noFill/>
          </p:spPr>
          <p:txBody>
            <a:bodyPr wrap="square" lIns="0" tIns="0" rIns="0" bIns="0" rtlCol="0" anchor="ctr">
              <a:spAutoFit/>
            </a:bodyPr>
            <a:lstStyle/>
            <a:p>
              <a:r>
                <a:rPr lang="en-US" b="1" dirty="0"/>
                <a:t>Ticagrelor + Aspirin</a:t>
              </a:r>
            </a:p>
          </p:txBody>
        </p:sp>
      </p:grpSp>
    </p:spTree>
    <p:extLst>
      <p:ext uri="{BB962C8B-B14F-4D97-AF65-F5344CB8AC3E}">
        <p14:creationId xmlns:p14="http://schemas.microsoft.com/office/powerpoint/2010/main" val="2970218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ED4E7AD-9F85-984F-BBF5-8081B150722E}"/>
              </a:ext>
            </a:extLst>
          </p:cNvPr>
          <p:cNvSpPr txBox="1"/>
          <p:nvPr/>
        </p:nvSpPr>
        <p:spPr>
          <a:xfrm>
            <a:off x="1" y="189412"/>
            <a:ext cx="12191999" cy="553998"/>
          </a:xfrm>
          <a:prstGeom prst="rect">
            <a:avLst/>
          </a:prstGeom>
          <a:noFill/>
        </p:spPr>
        <p:txBody>
          <a:bodyPr wrap="square" rtlCol="0">
            <a:spAutoFit/>
          </a:bodyPr>
          <a:lstStyle/>
          <a:p>
            <a:pPr algn="ctr"/>
            <a:r>
              <a:rPr lang="en-US" sz="3000" b="1" dirty="0">
                <a:solidFill>
                  <a:srgbClr val="B2860E"/>
                </a:solidFill>
                <a:latin typeface="Arial" panose="020B0604020202020204" pitchFamily="34" charset="0"/>
                <a:cs typeface="Arial" panose="020B0604020202020204" pitchFamily="34" charset="0"/>
              </a:rPr>
              <a:t>TWILIGHT-ACS: BARC 2, 3 or 5 in Relation to Risk Factor Burden</a:t>
            </a:r>
          </a:p>
        </p:txBody>
      </p:sp>
      <p:graphicFrame>
        <p:nvGraphicFramePr>
          <p:cNvPr id="5" name="Table 4"/>
          <p:cNvGraphicFramePr>
            <a:graphicFrameLocks noGrp="1"/>
          </p:cNvGraphicFramePr>
          <p:nvPr>
            <p:extLst>
              <p:ext uri="{D42A27DB-BD31-4B8C-83A1-F6EECF244321}">
                <p14:modId xmlns:p14="http://schemas.microsoft.com/office/powerpoint/2010/main" val="4236445904"/>
              </p:ext>
            </p:extLst>
          </p:nvPr>
        </p:nvGraphicFramePr>
        <p:xfrm>
          <a:off x="130629" y="946484"/>
          <a:ext cx="11892039" cy="4554429"/>
        </p:xfrm>
        <a:graphic>
          <a:graphicData uri="http://schemas.openxmlformats.org/drawingml/2006/table">
            <a:tbl>
              <a:tblPr bandRow="1">
                <a:tableStyleId>{2D5ABB26-0587-4C30-8999-92F81FD0307C}</a:tableStyleId>
              </a:tblPr>
              <a:tblGrid>
                <a:gridCol w="2264228">
                  <a:extLst>
                    <a:ext uri="{9D8B030D-6E8A-4147-A177-3AD203B41FA5}">
                      <a16:colId xmlns:a16="http://schemas.microsoft.com/office/drawing/2014/main" val="3700432332"/>
                    </a:ext>
                  </a:extLst>
                </a:gridCol>
                <a:gridCol w="1294354">
                  <a:extLst>
                    <a:ext uri="{9D8B030D-6E8A-4147-A177-3AD203B41FA5}">
                      <a16:colId xmlns:a16="http://schemas.microsoft.com/office/drawing/2014/main" val="3042039803"/>
                    </a:ext>
                  </a:extLst>
                </a:gridCol>
                <a:gridCol w="1294354">
                  <a:extLst>
                    <a:ext uri="{9D8B030D-6E8A-4147-A177-3AD203B41FA5}">
                      <a16:colId xmlns:a16="http://schemas.microsoft.com/office/drawing/2014/main" val="20002"/>
                    </a:ext>
                  </a:extLst>
                </a:gridCol>
                <a:gridCol w="2946879">
                  <a:extLst>
                    <a:ext uri="{9D8B030D-6E8A-4147-A177-3AD203B41FA5}">
                      <a16:colId xmlns:a16="http://schemas.microsoft.com/office/drawing/2014/main" val="20003"/>
                    </a:ext>
                  </a:extLst>
                </a:gridCol>
                <a:gridCol w="2765778">
                  <a:extLst>
                    <a:ext uri="{9D8B030D-6E8A-4147-A177-3AD203B41FA5}">
                      <a16:colId xmlns:a16="http://schemas.microsoft.com/office/drawing/2014/main" val="20004"/>
                    </a:ext>
                  </a:extLst>
                </a:gridCol>
                <a:gridCol w="1326446">
                  <a:extLst>
                    <a:ext uri="{9D8B030D-6E8A-4147-A177-3AD203B41FA5}">
                      <a16:colId xmlns:a16="http://schemas.microsoft.com/office/drawing/2014/main" val="3204807376"/>
                    </a:ext>
                  </a:extLst>
                </a:gridCol>
              </a:tblGrid>
              <a:tr h="533973">
                <a:tc rowSpan="2">
                  <a:txBody>
                    <a:bodyPr/>
                    <a:lstStyle/>
                    <a:p>
                      <a:pPr algn="ctr"/>
                      <a:r>
                        <a:rPr lang="en-US" sz="1800" dirty="0">
                          <a:latin typeface="Arial" panose="020B0604020202020204" pitchFamily="34" charset="0"/>
                          <a:cs typeface="Arial" panose="020B0604020202020204" pitchFamily="34" charset="0"/>
                        </a:rPr>
                        <a:t>Number of Risk Factors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800" i="0" dirty="0">
                          <a:latin typeface="Arial" panose="020B0604020202020204" pitchFamily="34" charset="0"/>
                          <a:cs typeface="Arial" panose="020B0604020202020204" pitchFamily="34" charset="0"/>
                        </a:rPr>
                        <a:t>One-year</a:t>
                      </a:r>
                      <a:r>
                        <a:rPr lang="en-US" sz="1800" i="0" baseline="0" dirty="0">
                          <a:latin typeface="Arial" panose="020B0604020202020204" pitchFamily="34" charset="0"/>
                          <a:cs typeface="Arial" panose="020B0604020202020204" pitchFamily="34" charset="0"/>
                        </a:rPr>
                        <a:t> rate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Hazard</a:t>
                      </a:r>
                      <a:r>
                        <a:rPr lang="en-US" sz="1800" baseline="0" dirty="0">
                          <a:latin typeface="Arial" panose="020B0604020202020204" pitchFamily="34" charset="0"/>
                          <a:cs typeface="Arial" panose="020B0604020202020204" pitchFamily="34" charset="0"/>
                        </a:rPr>
                        <a:t> ratio (95% CI)</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US" sz="180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811435"/>
                  </a:ext>
                </a:extLst>
              </a:tr>
              <a:tr h="246743">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latin typeface="Arial" panose="020B0604020202020204" pitchFamily="34" charset="0"/>
                          <a:cs typeface="Arial" panose="020B0604020202020204" pitchFamily="34" charset="0"/>
                        </a:rPr>
                        <a:t>T+P</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latin typeface="Arial" panose="020B0604020202020204" pitchFamily="34" charset="0"/>
                          <a:cs typeface="Arial" panose="020B0604020202020204" pitchFamily="34" charset="0"/>
                        </a:rPr>
                        <a:t> T+A</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248712">
                <a:tc>
                  <a:txBody>
                    <a:bodyPr/>
                    <a:lstStyle/>
                    <a:p>
                      <a:pPr algn="ctr"/>
                      <a:r>
                        <a:rPr lang="en-US" sz="1800" dirty="0">
                          <a:latin typeface="Arial" panose="020B0604020202020204" pitchFamily="34" charset="0"/>
                          <a:cs typeface="Arial" panose="020B0604020202020204" pitchFamily="34" charset="0"/>
                        </a:rPr>
                        <a:t>1</a:t>
                      </a:r>
                      <a:r>
                        <a:rPr lang="en-US" sz="1800" baseline="0" dirty="0">
                          <a:latin typeface="Arial" panose="020B0604020202020204" pitchFamily="34" charset="0"/>
                          <a:cs typeface="Arial" panose="020B0604020202020204" pitchFamily="34" charset="0"/>
                        </a:rPr>
                        <a:t> – 3 </a:t>
                      </a:r>
                    </a:p>
                    <a:p>
                      <a:pPr algn="ctr"/>
                      <a:r>
                        <a:rPr lang="en-US" sz="1800" baseline="0" dirty="0">
                          <a:latin typeface="Arial" panose="020B0604020202020204" pitchFamily="34" charset="0"/>
                          <a:cs typeface="Arial" panose="020B0604020202020204" pitchFamily="34" charset="0"/>
                        </a:rPr>
                        <a:t>(n=1579)</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Arial" panose="020B0604020202020204" pitchFamily="34" charset="0"/>
                          <a:cs typeface="Arial" panose="020B0604020202020204" pitchFamily="34" charset="0"/>
                        </a:rPr>
                        <a:t>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Arial" panose="020B0604020202020204" pitchFamily="34" charset="0"/>
                          <a:cs typeface="Arial" panose="020B0604020202020204" pitchFamily="34" charset="0"/>
                        </a:rPr>
                        <a:t>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0.49 (0.31-0.77)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en-US" sz="1800" dirty="0">
                          <a:latin typeface="Arial" panose="020B0604020202020204" pitchFamily="34" charset="0"/>
                          <a:cs typeface="Arial" panose="020B0604020202020204" pitchFamily="34" charset="0"/>
                        </a:rPr>
                        <a:t>p</a:t>
                      </a:r>
                      <a:r>
                        <a:rPr lang="en-US" sz="1800" baseline="-40000" dirty="0">
                          <a:latin typeface="Arial" panose="020B0604020202020204" pitchFamily="34" charset="0"/>
                          <a:cs typeface="Arial" panose="020B0604020202020204" pitchFamily="34" charset="0"/>
                        </a:rPr>
                        <a:t>int</a:t>
                      </a:r>
                      <a:r>
                        <a:rPr lang="en-US" sz="1800" dirty="0">
                          <a:latin typeface="Arial" panose="020B0604020202020204" pitchFamily="34" charset="0"/>
                          <a:cs typeface="Arial" panose="020B0604020202020204" pitchFamily="34" charset="0"/>
                        </a:rPr>
                        <a:t> = 0.69</a:t>
                      </a:r>
                      <a:r>
                        <a:rPr lang="en-US" sz="1800" baseline="-40000" dirty="0">
                          <a:latin typeface="Arial" panose="020B0604020202020204" pitchFamily="34" charset="0"/>
                          <a:cs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25256"/>
                  </a:ext>
                </a:extLst>
              </a:tr>
              <a:tr h="1248712">
                <a:tc>
                  <a:txBody>
                    <a:bodyPr/>
                    <a:lstStyle/>
                    <a:p>
                      <a:pPr algn="ctr"/>
                      <a:r>
                        <a:rPr lang="en-US" sz="1800" dirty="0">
                          <a:latin typeface="Arial" panose="020B0604020202020204" pitchFamily="34" charset="0"/>
                          <a:cs typeface="Arial" panose="020B0604020202020204" pitchFamily="34" charset="0"/>
                        </a:rPr>
                        <a:t>4, 5 </a:t>
                      </a:r>
                    </a:p>
                    <a:p>
                      <a:pPr algn="ctr"/>
                      <a:r>
                        <a:rPr lang="en-US" sz="1800" dirty="0">
                          <a:latin typeface="Arial" panose="020B0604020202020204" pitchFamily="34" charset="0"/>
                          <a:cs typeface="Arial" panose="020B0604020202020204" pitchFamily="34" charset="0"/>
                        </a:rPr>
                        <a:t>(n=2239)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Arial" panose="020B0604020202020204" pitchFamily="34" charset="0"/>
                          <a:cs typeface="Arial" panose="020B0604020202020204" pitchFamily="34" charset="0"/>
                        </a:rPr>
                        <a:t>3.7%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Arial" panose="020B0604020202020204" pitchFamily="34" charset="0"/>
                          <a:cs typeface="Arial" panose="020B0604020202020204" pitchFamily="34" charset="0"/>
                        </a:rPr>
                        <a:t>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Arial" panose="020B0604020202020204" pitchFamily="34" charset="0"/>
                          <a:cs typeface="Arial" panose="020B0604020202020204" pitchFamily="34" charset="0"/>
                        </a:rPr>
                        <a:t>0.50 (0.34-0.72)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0227204"/>
                  </a:ext>
                </a:extLst>
              </a:tr>
              <a:tr h="1248712">
                <a:tc>
                  <a:txBody>
                    <a:bodyPr/>
                    <a:lstStyle/>
                    <a:p>
                      <a:pPr algn="ctr"/>
                      <a:r>
                        <a:rPr lang="en-US" sz="1800" dirty="0">
                          <a:latin typeface="Arial" panose="020B0604020202020204" pitchFamily="34" charset="0"/>
                          <a:cs typeface="Arial" panose="020B0604020202020204" pitchFamily="34" charset="0"/>
                        </a:rPr>
                        <a:t>6</a:t>
                      </a:r>
                      <a:r>
                        <a:rPr lang="en-US" sz="1800" baseline="0" dirty="0">
                          <a:latin typeface="Arial" panose="020B0604020202020204" pitchFamily="34" charset="0"/>
                          <a:cs typeface="Arial" panose="020B0604020202020204" pitchFamily="34" charset="0"/>
                        </a:rPr>
                        <a:t> – 9 </a:t>
                      </a:r>
                    </a:p>
                    <a:p>
                      <a:pPr algn="ctr"/>
                      <a:r>
                        <a:rPr lang="en-US" sz="1800" baseline="0" dirty="0">
                          <a:latin typeface="Arial" panose="020B0604020202020204" pitchFamily="34" charset="0"/>
                          <a:cs typeface="Arial" panose="020B0604020202020204" pitchFamily="34" charset="0"/>
                        </a:rPr>
                        <a:t>(n=796)</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Arial" panose="020B0604020202020204" pitchFamily="34" charset="0"/>
                          <a:cs typeface="Arial" panose="020B0604020202020204" pitchFamily="34" charset="0"/>
                        </a:rPr>
                        <a:t>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Arial" panose="020B0604020202020204" pitchFamily="34" charset="0"/>
                          <a:cs typeface="Arial" panose="020B0604020202020204" pitchFamily="34" charset="0"/>
                        </a:rPr>
                        <a:t>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Arial" panose="020B0604020202020204" pitchFamily="34" charset="0"/>
                          <a:cs typeface="Arial" panose="020B0604020202020204" pitchFamily="34" charset="0"/>
                        </a:rPr>
                        <a:t>0.37 (0.20-0.68)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0930254"/>
                  </a:ext>
                </a:extLst>
              </a:tr>
            </a:tbl>
          </a:graphicData>
        </a:graphic>
      </p:graphicFrame>
      <p:graphicFrame>
        <p:nvGraphicFramePr>
          <p:cNvPr id="4" name="Chart 3"/>
          <p:cNvGraphicFramePr/>
          <p:nvPr>
            <p:extLst>
              <p:ext uri="{D42A27DB-BD31-4B8C-83A1-F6EECF244321}">
                <p14:modId xmlns:p14="http://schemas.microsoft.com/office/powerpoint/2010/main" val="4117368451"/>
              </p:ext>
            </p:extLst>
          </p:nvPr>
        </p:nvGraphicFramePr>
        <p:xfrm>
          <a:off x="2981075" y="1828800"/>
          <a:ext cx="9182704" cy="463248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146775" y="6461289"/>
            <a:ext cx="9017000" cy="369332"/>
          </a:xfrm>
          <a:prstGeom prst="rect">
            <a:avLst/>
          </a:prstGeom>
          <a:noFill/>
        </p:spPr>
        <p:txBody>
          <a:bodyPr wrap="square" rtlCol="0">
            <a:spAutoFit/>
          </a:bodyPr>
          <a:lstStyle/>
          <a:p>
            <a:r>
              <a:rPr lang="en-US" i="1" dirty="0">
                <a:latin typeface="Arial"/>
                <a:cs typeface="Arial"/>
              </a:rPr>
              <a:t>                  </a:t>
            </a:r>
            <a:r>
              <a:rPr lang="en-US" i="1" dirty="0" err="1">
                <a:latin typeface="Arial"/>
                <a:cs typeface="Arial"/>
              </a:rPr>
              <a:t>Ticagrelor</a:t>
            </a:r>
            <a:r>
              <a:rPr lang="en-US" i="1" dirty="0">
                <a:latin typeface="Arial"/>
                <a:cs typeface="Arial"/>
              </a:rPr>
              <a:t> </a:t>
            </a:r>
            <a:r>
              <a:rPr lang="en-US" i="1" dirty="0" err="1">
                <a:latin typeface="Arial"/>
                <a:cs typeface="Arial"/>
              </a:rPr>
              <a:t>monotherapy</a:t>
            </a:r>
            <a:r>
              <a:rPr lang="en-US" i="1" dirty="0">
                <a:latin typeface="Arial"/>
                <a:cs typeface="Arial"/>
              </a:rPr>
              <a:t> better           </a:t>
            </a:r>
            <a:r>
              <a:rPr lang="en-US" i="1" dirty="0" err="1">
                <a:latin typeface="Arial"/>
                <a:cs typeface="Arial"/>
              </a:rPr>
              <a:t>Ticagrelor</a:t>
            </a:r>
            <a:r>
              <a:rPr lang="en-US" i="1" dirty="0">
                <a:latin typeface="Arial"/>
                <a:cs typeface="Arial"/>
              </a:rPr>
              <a:t> </a:t>
            </a:r>
            <a:r>
              <a:rPr lang="en-US" i="1" dirty="0" err="1">
                <a:latin typeface="Arial"/>
                <a:cs typeface="Arial"/>
              </a:rPr>
              <a:t>monotherapy</a:t>
            </a:r>
            <a:r>
              <a:rPr lang="en-US" i="1" dirty="0">
                <a:latin typeface="Arial"/>
                <a:cs typeface="Arial"/>
              </a:rPr>
              <a:t> worse</a:t>
            </a:r>
          </a:p>
        </p:txBody>
      </p:sp>
      <p:cxnSp>
        <p:nvCxnSpPr>
          <p:cNvPr id="6" name="Straight Arrow Connector 5"/>
          <p:cNvCxnSpPr/>
          <p:nvPr/>
        </p:nvCxnSpPr>
        <p:spPr>
          <a:xfrm flipH="1">
            <a:off x="5922434" y="6461289"/>
            <a:ext cx="14919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119534" y="6461289"/>
            <a:ext cx="14919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952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500289337"/>
              </p:ext>
            </p:extLst>
          </p:nvPr>
        </p:nvGraphicFramePr>
        <p:xfrm>
          <a:off x="682388" y="803078"/>
          <a:ext cx="11509612" cy="562243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505253" y="2466326"/>
            <a:ext cx="2351075" cy="446276"/>
          </a:xfrm>
          <a:prstGeom prst="rect">
            <a:avLst/>
          </a:prstGeom>
          <a:noFill/>
        </p:spPr>
        <p:txBody>
          <a:bodyPr wrap="square" rtlCol="0" anchor="ctr">
            <a:spAutoFit/>
          </a:bodyPr>
          <a:lstStyle/>
          <a:p>
            <a:pPr algn="ctr"/>
            <a:r>
              <a:rPr lang="en-US" sz="700" b="1" dirty="0">
                <a:latin typeface="Arial" panose="020B0604020202020204" pitchFamily="34" charset="0"/>
                <a:cs typeface="Arial" panose="020B0604020202020204" pitchFamily="34" charset="0"/>
              </a:rPr>
              <a:t> </a:t>
            </a:r>
          </a:p>
          <a:p>
            <a:pPr algn="ctr"/>
            <a:r>
              <a:rPr lang="en-US" sz="1600" b="1" dirty="0">
                <a:latin typeface="Arial" panose="020B0604020202020204" pitchFamily="34" charset="0"/>
                <a:cs typeface="Arial" panose="020B0604020202020204" pitchFamily="34" charset="0"/>
              </a:rPr>
              <a:t>p &lt; .0001</a:t>
            </a:r>
          </a:p>
        </p:txBody>
      </p:sp>
      <p:sp>
        <p:nvSpPr>
          <p:cNvPr id="11" name="TextBox 10"/>
          <p:cNvSpPr txBox="1"/>
          <p:nvPr/>
        </p:nvSpPr>
        <p:spPr>
          <a:xfrm>
            <a:off x="4093747" y="3990532"/>
            <a:ext cx="2351075"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p = 0.08</a:t>
            </a:r>
          </a:p>
        </p:txBody>
      </p:sp>
      <p:sp>
        <p:nvSpPr>
          <p:cNvPr id="12" name="TextBox 11"/>
          <p:cNvSpPr txBox="1"/>
          <p:nvPr/>
        </p:nvSpPr>
        <p:spPr>
          <a:xfrm>
            <a:off x="6793602" y="3175902"/>
            <a:ext cx="2351075" cy="446276"/>
          </a:xfrm>
          <a:prstGeom prst="rect">
            <a:avLst/>
          </a:prstGeom>
          <a:noFill/>
        </p:spPr>
        <p:txBody>
          <a:bodyPr wrap="square" rtlCol="0">
            <a:spAutoFit/>
          </a:bodyPr>
          <a:lstStyle/>
          <a:p>
            <a:pPr algn="ctr" fontAlgn="ctr"/>
            <a:endParaRPr lang="en-US" sz="700" b="1"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p = 0.002</a:t>
            </a:r>
          </a:p>
        </p:txBody>
      </p:sp>
      <p:sp>
        <p:nvSpPr>
          <p:cNvPr id="13" name="TextBox 12"/>
          <p:cNvSpPr txBox="1"/>
          <p:nvPr/>
        </p:nvSpPr>
        <p:spPr>
          <a:xfrm>
            <a:off x="9447377" y="2472367"/>
            <a:ext cx="2351075" cy="446276"/>
          </a:xfrm>
          <a:prstGeom prst="rect">
            <a:avLst/>
          </a:prstGeom>
          <a:noFill/>
        </p:spPr>
        <p:txBody>
          <a:bodyPr wrap="square" rtlCol="0">
            <a:spAutoFit/>
          </a:bodyPr>
          <a:lstStyle/>
          <a:p>
            <a:pPr algn="ctr" fontAlgn="ctr"/>
            <a:endParaRPr lang="en-US" sz="700" b="1" dirty="0">
              <a:latin typeface="Arial" panose="020B0604020202020204" pitchFamily="34" charset="0"/>
              <a:cs typeface="Arial" panose="020B0604020202020204" pitchFamily="34" charset="0"/>
            </a:endParaRPr>
          </a:p>
          <a:p>
            <a:pPr algn="ctr" fontAlgn="ctr"/>
            <a:r>
              <a:rPr lang="en-US" sz="1600" b="1" dirty="0">
                <a:latin typeface="Arial" panose="020B0604020202020204" pitchFamily="34" charset="0"/>
                <a:cs typeface="Arial" panose="020B0604020202020204" pitchFamily="34" charset="0"/>
              </a:rPr>
              <a:t>p = 0.001</a:t>
            </a:r>
          </a:p>
        </p:txBody>
      </p:sp>
      <p:sp>
        <p:nvSpPr>
          <p:cNvPr id="14" name="TextBox 13"/>
          <p:cNvSpPr txBox="1"/>
          <p:nvPr/>
        </p:nvSpPr>
        <p:spPr>
          <a:xfrm rot="16200000">
            <a:off x="-1344230" y="3150013"/>
            <a:ext cx="368102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One-Year Event Rate, %</a:t>
            </a:r>
          </a:p>
        </p:txBody>
      </p:sp>
      <p:sp>
        <p:nvSpPr>
          <p:cNvPr id="15" name="TextBox 14">
            <a:extLst>
              <a:ext uri="{FF2B5EF4-FFF2-40B4-BE49-F238E27FC236}">
                <a16:creationId xmlns:a16="http://schemas.microsoft.com/office/drawing/2014/main" id="{AED4E7AD-9F85-984F-BBF5-8081B150722E}"/>
              </a:ext>
            </a:extLst>
          </p:cNvPr>
          <p:cNvSpPr txBox="1"/>
          <p:nvPr/>
        </p:nvSpPr>
        <p:spPr>
          <a:xfrm>
            <a:off x="138555" y="84026"/>
            <a:ext cx="11914894" cy="646331"/>
          </a:xfrm>
          <a:prstGeom prst="rect">
            <a:avLst/>
          </a:prstGeom>
          <a:noFill/>
        </p:spPr>
        <p:txBody>
          <a:bodyPr wrap="square" rtlCol="0">
            <a:spAutoFit/>
          </a:bodyPr>
          <a:lstStyle/>
          <a:p>
            <a:pPr algn="ctr"/>
            <a:r>
              <a:rPr lang="en-US" sz="3600" b="1" dirty="0">
                <a:solidFill>
                  <a:srgbClr val="B2860E"/>
                </a:solidFill>
                <a:latin typeface="Arial" panose="020B0604020202020204" pitchFamily="34" charset="0"/>
                <a:cs typeface="Arial" panose="020B0604020202020204" pitchFamily="34" charset="0"/>
              </a:rPr>
              <a:t>TWILIGHT-ACS: Pre-Specified Bleeding Endpoints</a:t>
            </a:r>
          </a:p>
        </p:txBody>
      </p:sp>
      <p:pic>
        <p:nvPicPr>
          <p:cNvPr id="16" name="Picture 15">
            <a:extLst>
              <a:ext uri="{FF2B5EF4-FFF2-40B4-BE49-F238E27FC236}">
                <a16:creationId xmlns:a16="http://schemas.microsoft.com/office/drawing/2014/main" id="{B27E01BD-CD9A-1342-A639-2A4E48DB83B1}"/>
              </a:ext>
            </a:extLst>
          </p:cNvPr>
          <p:cNvPicPr>
            <a:picLocks noChangeAspect="1"/>
          </p:cNvPicPr>
          <p:nvPr/>
        </p:nvPicPr>
        <p:blipFill rotWithShape="1">
          <a:blip r:embed="rId3"/>
          <a:srcRect t="95443" b="3164"/>
          <a:stretch/>
        </p:blipFill>
        <p:spPr>
          <a:xfrm>
            <a:off x="-6350" y="6473163"/>
            <a:ext cx="12198350" cy="45719"/>
          </a:xfrm>
          <a:prstGeom prst="rect">
            <a:avLst/>
          </a:prstGeom>
        </p:spPr>
      </p:pic>
      <p:sp>
        <p:nvSpPr>
          <p:cNvPr id="17" name="Rectangle 16">
            <a:extLst>
              <a:ext uri="{FF2B5EF4-FFF2-40B4-BE49-F238E27FC236}">
                <a16:creationId xmlns:a16="http://schemas.microsoft.com/office/drawing/2014/main" id="{9AB65388-091C-AA4D-8A46-4066724BAB6D}"/>
              </a:ext>
            </a:extLst>
          </p:cNvPr>
          <p:cNvSpPr/>
          <p:nvPr/>
        </p:nvSpPr>
        <p:spPr>
          <a:xfrm>
            <a:off x="-6351" y="6509367"/>
            <a:ext cx="12198351" cy="351905"/>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566A4D8-49C5-BD4B-BBAB-53EBA5E609ED}"/>
              </a:ext>
            </a:extLst>
          </p:cNvPr>
          <p:cNvSpPr txBox="1"/>
          <p:nvPr/>
        </p:nvSpPr>
        <p:spPr>
          <a:xfrm>
            <a:off x="138554" y="6566518"/>
            <a:ext cx="4333795" cy="342401"/>
          </a:xfrm>
          <a:prstGeom prst="rect">
            <a:avLst/>
          </a:prstGeom>
          <a:noFill/>
        </p:spPr>
        <p:txBody>
          <a:bodyPr wrap="square" rtlCol="0">
            <a:spAutoFit/>
          </a:bodyPr>
          <a:lstStyle/>
          <a:p>
            <a:pPr>
              <a:lnSpc>
                <a:spcPts val="1820"/>
              </a:lnSpc>
            </a:pPr>
            <a:r>
              <a:rPr lang="en-US" b="1" dirty="0" err="1">
                <a:solidFill>
                  <a:schemeClr val="bg1"/>
                </a:solidFill>
                <a:latin typeface="Lub Dub" panose="020B0603030403020204" pitchFamily="34" charset="77"/>
                <a:cs typeface="Arial" panose="020B0604020202020204" pitchFamily="34" charset="0"/>
              </a:rPr>
              <a:t>ScientificSessions.org</a:t>
            </a:r>
            <a:endParaRPr lang="en-US" b="1" dirty="0">
              <a:solidFill>
                <a:schemeClr val="bg1"/>
              </a:solidFill>
              <a:latin typeface="Lub Dub" panose="020B0603030403020204" pitchFamily="34" charset="77"/>
              <a:cs typeface="Arial" panose="020B0604020202020204" pitchFamily="34" charset="0"/>
            </a:endParaRPr>
          </a:p>
        </p:txBody>
      </p:sp>
      <p:sp>
        <p:nvSpPr>
          <p:cNvPr id="19" name="TextBox 18">
            <a:extLst>
              <a:ext uri="{FF2B5EF4-FFF2-40B4-BE49-F238E27FC236}">
                <a16:creationId xmlns:a16="http://schemas.microsoft.com/office/drawing/2014/main" id="{799CF88F-46AF-664E-8E0C-49AC50444A6A}"/>
              </a:ext>
            </a:extLst>
          </p:cNvPr>
          <p:cNvSpPr txBox="1"/>
          <p:nvPr/>
        </p:nvSpPr>
        <p:spPr>
          <a:xfrm>
            <a:off x="7719653" y="6566518"/>
            <a:ext cx="4333795" cy="342401"/>
          </a:xfrm>
          <a:prstGeom prst="rect">
            <a:avLst/>
          </a:prstGeom>
          <a:noFill/>
        </p:spPr>
        <p:txBody>
          <a:bodyPr wrap="square" rtlCol="0">
            <a:spAutoFit/>
          </a:bodyPr>
          <a:lstStyle/>
          <a:p>
            <a:pPr algn="r">
              <a:lnSpc>
                <a:spcPts val="1820"/>
              </a:lnSpc>
            </a:pPr>
            <a:r>
              <a:rPr lang="en-US" b="1" dirty="0">
                <a:solidFill>
                  <a:schemeClr val="bg1"/>
                </a:solidFill>
                <a:latin typeface="Lub Dub" panose="020B0603030403020204" pitchFamily="34" charset="77"/>
                <a:cs typeface="Arial" panose="020B0604020202020204" pitchFamily="34" charset="0"/>
              </a:rPr>
              <a:t>#AHA19</a:t>
            </a:r>
          </a:p>
        </p:txBody>
      </p:sp>
      <p:grpSp>
        <p:nvGrpSpPr>
          <p:cNvPr id="20" name="Group 19"/>
          <p:cNvGrpSpPr/>
          <p:nvPr/>
        </p:nvGrpSpPr>
        <p:grpSpPr>
          <a:xfrm>
            <a:off x="3856328" y="1540335"/>
            <a:ext cx="5619490" cy="307778"/>
            <a:chOff x="3874291" y="710163"/>
            <a:chExt cx="5619490" cy="307778"/>
          </a:xfrm>
        </p:grpSpPr>
        <p:sp>
          <p:nvSpPr>
            <p:cNvPr id="21" name="Rectangle 20"/>
            <p:cNvSpPr/>
            <p:nvPr/>
          </p:nvSpPr>
          <p:spPr>
            <a:xfrm>
              <a:off x="3874291" y="809187"/>
              <a:ext cx="109728" cy="1097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95749" y="710163"/>
              <a:ext cx="2581967" cy="307777"/>
            </a:xfrm>
            <a:prstGeom prst="rect">
              <a:avLst/>
            </a:prstGeom>
            <a:noFill/>
          </p:spPr>
          <p:txBody>
            <a:bodyPr wrap="square" lIns="0" tIns="0" rIns="0" bIns="0" rtlCol="0" anchor="ctr">
              <a:spAutoFit/>
            </a:bodyPr>
            <a:lstStyle/>
            <a:p>
              <a:r>
                <a:rPr lang="en-US" sz="2000" b="1" dirty="0">
                  <a:latin typeface="Arial"/>
                  <a:cs typeface="Arial"/>
                </a:rPr>
                <a:t>Ticagrelor + Placebo</a:t>
              </a:r>
            </a:p>
          </p:txBody>
        </p:sp>
        <p:sp>
          <p:nvSpPr>
            <p:cNvPr id="23" name="Rectangle 22"/>
            <p:cNvSpPr/>
            <p:nvPr/>
          </p:nvSpPr>
          <p:spPr>
            <a:xfrm>
              <a:off x="6787444" y="809187"/>
              <a:ext cx="109728" cy="1097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994319" y="710164"/>
              <a:ext cx="2499462" cy="307777"/>
            </a:xfrm>
            <a:prstGeom prst="rect">
              <a:avLst/>
            </a:prstGeom>
            <a:noFill/>
          </p:spPr>
          <p:txBody>
            <a:bodyPr wrap="square" lIns="0" tIns="0" rIns="0" bIns="0" rtlCol="0" anchor="ctr">
              <a:spAutoFit/>
            </a:bodyPr>
            <a:lstStyle/>
            <a:p>
              <a:r>
                <a:rPr lang="en-US" sz="2000" b="1" dirty="0">
                  <a:latin typeface="Arial"/>
                  <a:cs typeface="Arial"/>
                </a:rPr>
                <a:t>Ticagrelor + Aspirin</a:t>
              </a:r>
            </a:p>
          </p:txBody>
        </p:sp>
      </p:grpSp>
    </p:spTree>
    <p:extLst>
      <p:ext uri="{BB962C8B-B14F-4D97-AF65-F5344CB8AC3E}">
        <p14:creationId xmlns:p14="http://schemas.microsoft.com/office/powerpoint/2010/main" val="2138610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9"/>
          <p:cNvSpPr>
            <a:spLocks/>
          </p:cNvSpPr>
          <p:nvPr/>
        </p:nvSpPr>
        <p:spPr bwMode="auto">
          <a:xfrm>
            <a:off x="2932288" y="3482139"/>
            <a:ext cx="7652422" cy="1742266"/>
          </a:xfrm>
          <a:custGeom>
            <a:avLst/>
            <a:gdLst>
              <a:gd name="T0" fmla="*/ 2 w 1107"/>
              <a:gd name="T1" fmla="*/ 262 h 262"/>
              <a:gd name="T2" fmla="*/ 31 w 1107"/>
              <a:gd name="T3" fmla="*/ 262 h 262"/>
              <a:gd name="T4" fmla="*/ 40 w 1107"/>
              <a:gd name="T5" fmla="*/ 256 h 262"/>
              <a:gd name="T6" fmla="*/ 61 w 1107"/>
              <a:gd name="T7" fmla="*/ 250 h 262"/>
              <a:gd name="T8" fmla="*/ 88 w 1107"/>
              <a:gd name="T9" fmla="*/ 239 h 262"/>
              <a:gd name="T10" fmla="*/ 100 w 1107"/>
              <a:gd name="T11" fmla="*/ 239 h 262"/>
              <a:gd name="T12" fmla="*/ 107 w 1107"/>
              <a:gd name="T13" fmla="*/ 236 h 262"/>
              <a:gd name="T14" fmla="*/ 119 w 1107"/>
              <a:gd name="T15" fmla="*/ 230 h 262"/>
              <a:gd name="T16" fmla="*/ 128 w 1107"/>
              <a:gd name="T17" fmla="*/ 224 h 262"/>
              <a:gd name="T18" fmla="*/ 134 w 1107"/>
              <a:gd name="T19" fmla="*/ 221 h 262"/>
              <a:gd name="T20" fmla="*/ 146 w 1107"/>
              <a:gd name="T21" fmla="*/ 215 h 262"/>
              <a:gd name="T22" fmla="*/ 173 w 1107"/>
              <a:gd name="T23" fmla="*/ 212 h 262"/>
              <a:gd name="T24" fmla="*/ 179 w 1107"/>
              <a:gd name="T25" fmla="*/ 207 h 262"/>
              <a:gd name="T26" fmla="*/ 188 w 1107"/>
              <a:gd name="T27" fmla="*/ 201 h 262"/>
              <a:gd name="T28" fmla="*/ 213 w 1107"/>
              <a:gd name="T29" fmla="*/ 195 h 262"/>
              <a:gd name="T30" fmla="*/ 243 w 1107"/>
              <a:gd name="T31" fmla="*/ 189 h 262"/>
              <a:gd name="T32" fmla="*/ 249 w 1107"/>
              <a:gd name="T33" fmla="*/ 183 h 262"/>
              <a:gd name="T34" fmla="*/ 267 w 1107"/>
              <a:gd name="T35" fmla="*/ 178 h 262"/>
              <a:gd name="T36" fmla="*/ 285 w 1107"/>
              <a:gd name="T37" fmla="*/ 172 h 262"/>
              <a:gd name="T38" fmla="*/ 304 w 1107"/>
              <a:gd name="T39" fmla="*/ 166 h 262"/>
              <a:gd name="T40" fmla="*/ 322 w 1107"/>
              <a:gd name="T41" fmla="*/ 160 h 262"/>
              <a:gd name="T42" fmla="*/ 352 w 1107"/>
              <a:gd name="T43" fmla="*/ 154 h 262"/>
              <a:gd name="T44" fmla="*/ 385 w 1107"/>
              <a:gd name="T45" fmla="*/ 146 h 262"/>
              <a:gd name="T46" fmla="*/ 410 w 1107"/>
              <a:gd name="T47" fmla="*/ 134 h 262"/>
              <a:gd name="T48" fmla="*/ 434 w 1107"/>
              <a:gd name="T49" fmla="*/ 128 h 262"/>
              <a:gd name="T50" fmla="*/ 449 w 1107"/>
              <a:gd name="T51" fmla="*/ 122 h 262"/>
              <a:gd name="T52" fmla="*/ 476 w 1107"/>
              <a:gd name="T53" fmla="*/ 117 h 262"/>
              <a:gd name="T54" fmla="*/ 485 w 1107"/>
              <a:gd name="T55" fmla="*/ 114 h 262"/>
              <a:gd name="T56" fmla="*/ 519 w 1107"/>
              <a:gd name="T57" fmla="*/ 111 h 262"/>
              <a:gd name="T58" fmla="*/ 549 w 1107"/>
              <a:gd name="T59" fmla="*/ 108 h 262"/>
              <a:gd name="T60" fmla="*/ 561 w 1107"/>
              <a:gd name="T61" fmla="*/ 105 h 262"/>
              <a:gd name="T62" fmla="*/ 570 w 1107"/>
              <a:gd name="T63" fmla="*/ 105 h 262"/>
              <a:gd name="T64" fmla="*/ 576 w 1107"/>
              <a:gd name="T65" fmla="*/ 99 h 262"/>
              <a:gd name="T66" fmla="*/ 601 w 1107"/>
              <a:gd name="T67" fmla="*/ 96 h 262"/>
              <a:gd name="T68" fmla="*/ 607 w 1107"/>
              <a:gd name="T69" fmla="*/ 96 h 262"/>
              <a:gd name="T70" fmla="*/ 613 w 1107"/>
              <a:gd name="T71" fmla="*/ 90 h 262"/>
              <a:gd name="T72" fmla="*/ 622 w 1107"/>
              <a:gd name="T73" fmla="*/ 90 h 262"/>
              <a:gd name="T74" fmla="*/ 637 w 1107"/>
              <a:gd name="T75" fmla="*/ 85 h 262"/>
              <a:gd name="T76" fmla="*/ 655 w 1107"/>
              <a:gd name="T77" fmla="*/ 82 h 262"/>
              <a:gd name="T78" fmla="*/ 661 w 1107"/>
              <a:gd name="T79" fmla="*/ 76 h 262"/>
              <a:gd name="T80" fmla="*/ 679 w 1107"/>
              <a:gd name="T81" fmla="*/ 70 h 262"/>
              <a:gd name="T82" fmla="*/ 688 w 1107"/>
              <a:gd name="T83" fmla="*/ 67 h 262"/>
              <a:gd name="T84" fmla="*/ 782 w 1107"/>
              <a:gd name="T85" fmla="*/ 61 h 262"/>
              <a:gd name="T86" fmla="*/ 795 w 1107"/>
              <a:gd name="T87" fmla="*/ 55 h 262"/>
              <a:gd name="T88" fmla="*/ 882 w 1107"/>
              <a:gd name="T89" fmla="*/ 49 h 262"/>
              <a:gd name="T90" fmla="*/ 892 w 1107"/>
              <a:gd name="T91" fmla="*/ 44 h 262"/>
              <a:gd name="T92" fmla="*/ 910 w 1107"/>
              <a:gd name="T93" fmla="*/ 38 h 262"/>
              <a:gd name="T94" fmla="*/ 937 w 1107"/>
              <a:gd name="T95" fmla="*/ 29 h 262"/>
              <a:gd name="T96" fmla="*/ 952 w 1107"/>
              <a:gd name="T97" fmla="*/ 23 h 262"/>
              <a:gd name="T98" fmla="*/ 970 w 1107"/>
              <a:gd name="T99" fmla="*/ 17 h 262"/>
              <a:gd name="T100" fmla="*/ 1019 w 1107"/>
              <a:gd name="T101" fmla="*/ 11 h 262"/>
              <a:gd name="T102" fmla="*/ 1061 w 1107"/>
              <a:gd name="T103" fmla="*/ 3 h 262"/>
              <a:gd name="T104" fmla="*/ 1107 w 1107"/>
              <a:gd name="T10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07" h="262">
                <a:moveTo>
                  <a:pt x="0" y="262"/>
                </a:moveTo>
                <a:lnTo>
                  <a:pt x="0" y="262"/>
                </a:lnTo>
                <a:lnTo>
                  <a:pt x="0" y="262"/>
                </a:lnTo>
                <a:lnTo>
                  <a:pt x="2" y="262"/>
                </a:lnTo>
                <a:lnTo>
                  <a:pt x="2" y="262"/>
                </a:lnTo>
                <a:lnTo>
                  <a:pt x="10" y="262"/>
                </a:lnTo>
                <a:lnTo>
                  <a:pt x="10" y="262"/>
                </a:lnTo>
                <a:lnTo>
                  <a:pt x="31" y="262"/>
                </a:lnTo>
                <a:lnTo>
                  <a:pt x="31" y="259"/>
                </a:lnTo>
                <a:lnTo>
                  <a:pt x="37" y="259"/>
                </a:lnTo>
                <a:lnTo>
                  <a:pt x="37" y="256"/>
                </a:lnTo>
                <a:lnTo>
                  <a:pt x="40" y="256"/>
                </a:lnTo>
                <a:lnTo>
                  <a:pt x="40" y="253"/>
                </a:lnTo>
                <a:lnTo>
                  <a:pt x="46" y="253"/>
                </a:lnTo>
                <a:lnTo>
                  <a:pt x="46" y="250"/>
                </a:lnTo>
                <a:lnTo>
                  <a:pt x="61" y="250"/>
                </a:lnTo>
                <a:lnTo>
                  <a:pt x="61" y="241"/>
                </a:lnTo>
                <a:lnTo>
                  <a:pt x="70" y="241"/>
                </a:lnTo>
                <a:lnTo>
                  <a:pt x="70" y="239"/>
                </a:lnTo>
                <a:lnTo>
                  <a:pt x="88" y="239"/>
                </a:lnTo>
                <a:lnTo>
                  <a:pt x="88" y="239"/>
                </a:lnTo>
                <a:lnTo>
                  <a:pt x="94" y="239"/>
                </a:lnTo>
                <a:lnTo>
                  <a:pt x="94" y="239"/>
                </a:lnTo>
                <a:lnTo>
                  <a:pt x="100" y="239"/>
                </a:lnTo>
                <a:lnTo>
                  <a:pt x="100" y="236"/>
                </a:lnTo>
                <a:lnTo>
                  <a:pt x="104" y="236"/>
                </a:lnTo>
                <a:lnTo>
                  <a:pt x="104" y="236"/>
                </a:lnTo>
                <a:lnTo>
                  <a:pt x="107" y="236"/>
                </a:lnTo>
                <a:lnTo>
                  <a:pt x="107" y="230"/>
                </a:lnTo>
                <a:lnTo>
                  <a:pt x="110" y="230"/>
                </a:lnTo>
                <a:lnTo>
                  <a:pt x="110" y="230"/>
                </a:lnTo>
                <a:lnTo>
                  <a:pt x="119" y="230"/>
                </a:lnTo>
                <a:lnTo>
                  <a:pt x="119" y="224"/>
                </a:lnTo>
                <a:lnTo>
                  <a:pt x="122" y="224"/>
                </a:lnTo>
                <a:lnTo>
                  <a:pt x="122" y="224"/>
                </a:lnTo>
                <a:lnTo>
                  <a:pt x="128" y="224"/>
                </a:lnTo>
                <a:lnTo>
                  <a:pt x="128" y="221"/>
                </a:lnTo>
                <a:lnTo>
                  <a:pt x="131" y="221"/>
                </a:lnTo>
                <a:lnTo>
                  <a:pt x="131" y="221"/>
                </a:lnTo>
                <a:lnTo>
                  <a:pt x="134" y="221"/>
                </a:lnTo>
                <a:lnTo>
                  <a:pt x="134" y="218"/>
                </a:lnTo>
                <a:lnTo>
                  <a:pt x="143" y="218"/>
                </a:lnTo>
                <a:lnTo>
                  <a:pt x="143" y="215"/>
                </a:lnTo>
                <a:lnTo>
                  <a:pt x="146" y="215"/>
                </a:lnTo>
                <a:lnTo>
                  <a:pt x="146" y="215"/>
                </a:lnTo>
                <a:lnTo>
                  <a:pt x="158" y="215"/>
                </a:lnTo>
                <a:lnTo>
                  <a:pt x="158" y="212"/>
                </a:lnTo>
                <a:lnTo>
                  <a:pt x="173" y="212"/>
                </a:lnTo>
                <a:lnTo>
                  <a:pt x="173" y="210"/>
                </a:lnTo>
                <a:lnTo>
                  <a:pt x="176" y="210"/>
                </a:lnTo>
                <a:lnTo>
                  <a:pt x="176" y="207"/>
                </a:lnTo>
                <a:lnTo>
                  <a:pt x="179" y="207"/>
                </a:lnTo>
                <a:lnTo>
                  <a:pt x="179" y="204"/>
                </a:lnTo>
                <a:lnTo>
                  <a:pt x="185" y="204"/>
                </a:lnTo>
                <a:lnTo>
                  <a:pt x="185" y="201"/>
                </a:lnTo>
                <a:lnTo>
                  <a:pt x="188" y="201"/>
                </a:lnTo>
                <a:lnTo>
                  <a:pt x="188" y="198"/>
                </a:lnTo>
                <a:lnTo>
                  <a:pt x="204" y="198"/>
                </a:lnTo>
                <a:lnTo>
                  <a:pt x="204" y="195"/>
                </a:lnTo>
                <a:lnTo>
                  <a:pt x="213" y="195"/>
                </a:lnTo>
                <a:lnTo>
                  <a:pt x="213" y="195"/>
                </a:lnTo>
                <a:lnTo>
                  <a:pt x="219" y="195"/>
                </a:lnTo>
                <a:lnTo>
                  <a:pt x="219" y="189"/>
                </a:lnTo>
                <a:lnTo>
                  <a:pt x="243" y="189"/>
                </a:lnTo>
                <a:lnTo>
                  <a:pt x="243" y="186"/>
                </a:lnTo>
                <a:lnTo>
                  <a:pt x="246" y="186"/>
                </a:lnTo>
                <a:lnTo>
                  <a:pt x="246" y="183"/>
                </a:lnTo>
                <a:lnTo>
                  <a:pt x="249" y="183"/>
                </a:lnTo>
                <a:lnTo>
                  <a:pt x="249" y="181"/>
                </a:lnTo>
                <a:lnTo>
                  <a:pt x="261" y="181"/>
                </a:lnTo>
                <a:lnTo>
                  <a:pt x="261" y="178"/>
                </a:lnTo>
                <a:lnTo>
                  <a:pt x="267" y="178"/>
                </a:lnTo>
                <a:lnTo>
                  <a:pt x="267" y="175"/>
                </a:lnTo>
                <a:lnTo>
                  <a:pt x="270" y="175"/>
                </a:lnTo>
                <a:lnTo>
                  <a:pt x="270" y="172"/>
                </a:lnTo>
                <a:lnTo>
                  <a:pt x="285" y="172"/>
                </a:lnTo>
                <a:lnTo>
                  <a:pt x="285" y="169"/>
                </a:lnTo>
                <a:lnTo>
                  <a:pt x="291" y="169"/>
                </a:lnTo>
                <a:lnTo>
                  <a:pt x="291" y="166"/>
                </a:lnTo>
                <a:lnTo>
                  <a:pt x="304" y="166"/>
                </a:lnTo>
                <a:lnTo>
                  <a:pt x="304" y="163"/>
                </a:lnTo>
                <a:lnTo>
                  <a:pt x="310" y="163"/>
                </a:lnTo>
                <a:lnTo>
                  <a:pt x="310" y="160"/>
                </a:lnTo>
                <a:lnTo>
                  <a:pt x="322" y="160"/>
                </a:lnTo>
                <a:lnTo>
                  <a:pt x="322" y="157"/>
                </a:lnTo>
                <a:lnTo>
                  <a:pt x="325" y="157"/>
                </a:lnTo>
                <a:lnTo>
                  <a:pt x="325" y="154"/>
                </a:lnTo>
                <a:lnTo>
                  <a:pt x="352" y="154"/>
                </a:lnTo>
                <a:lnTo>
                  <a:pt x="352" y="149"/>
                </a:lnTo>
                <a:lnTo>
                  <a:pt x="379" y="149"/>
                </a:lnTo>
                <a:lnTo>
                  <a:pt x="379" y="146"/>
                </a:lnTo>
                <a:lnTo>
                  <a:pt x="385" y="146"/>
                </a:lnTo>
                <a:lnTo>
                  <a:pt x="385" y="143"/>
                </a:lnTo>
                <a:lnTo>
                  <a:pt x="398" y="143"/>
                </a:lnTo>
                <a:lnTo>
                  <a:pt x="398" y="134"/>
                </a:lnTo>
                <a:lnTo>
                  <a:pt x="410" y="134"/>
                </a:lnTo>
                <a:lnTo>
                  <a:pt x="410" y="131"/>
                </a:lnTo>
                <a:lnTo>
                  <a:pt x="416" y="131"/>
                </a:lnTo>
                <a:lnTo>
                  <a:pt x="416" y="128"/>
                </a:lnTo>
                <a:lnTo>
                  <a:pt x="434" y="128"/>
                </a:lnTo>
                <a:lnTo>
                  <a:pt x="434" y="125"/>
                </a:lnTo>
                <a:lnTo>
                  <a:pt x="437" y="125"/>
                </a:lnTo>
                <a:lnTo>
                  <a:pt x="437" y="122"/>
                </a:lnTo>
                <a:lnTo>
                  <a:pt x="449" y="122"/>
                </a:lnTo>
                <a:lnTo>
                  <a:pt x="449" y="120"/>
                </a:lnTo>
                <a:lnTo>
                  <a:pt x="467" y="120"/>
                </a:lnTo>
                <a:lnTo>
                  <a:pt x="467" y="117"/>
                </a:lnTo>
                <a:lnTo>
                  <a:pt x="476" y="117"/>
                </a:lnTo>
                <a:lnTo>
                  <a:pt x="476" y="114"/>
                </a:lnTo>
                <a:lnTo>
                  <a:pt x="482" y="114"/>
                </a:lnTo>
                <a:lnTo>
                  <a:pt x="482" y="114"/>
                </a:lnTo>
                <a:lnTo>
                  <a:pt x="485" y="114"/>
                </a:lnTo>
                <a:lnTo>
                  <a:pt x="485" y="111"/>
                </a:lnTo>
                <a:lnTo>
                  <a:pt x="510" y="111"/>
                </a:lnTo>
                <a:lnTo>
                  <a:pt x="510" y="111"/>
                </a:lnTo>
                <a:lnTo>
                  <a:pt x="519" y="111"/>
                </a:lnTo>
                <a:lnTo>
                  <a:pt x="519" y="108"/>
                </a:lnTo>
                <a:lnTo>
                  <a:pt x="537" y="108"/>
                </a:lnTo>
                <a:lnTo>
                  <a:pt x="537" y="108"/>
                </a:lnTo>
                <a:lnTo>
                  <a:pt x="549" y="108"/>
                </a:lnTo>
                <a:lnTo>
                  <a:pt x="549" y="105"/>
                </a:lnTo>
                <a:lnTo>
                  <a:pt x="552" y="105"/>
                </a:lnTo>
                <a:lnTo>
                  <a:pt x="552" y="105"/>
                </a:lnTo>
                <a:lnTo>
                  <a:pt x="561" y="105"/>
                </a:lnTo>
                <a:lnTo>
                  <a:pt x="561" y="105"/>
                </a:lnTo>
                <a:lnTo>
                  <a:pt x="564" y="105"/>
                </a:lnTo>
                <a:lnTo>
                  <a:pt x="564" y="105"/>
                </a:lnTo>
                <a:lnTo>
                  <a:pt x="570" y="105"/>
                </a:lnTo>
                <a:lnTo>
                  <a:pt x="570" y="102"/>
                </a:lnTo>
                <a:lnTo>
                  <a:pt x="573" y="102"/>
                </a:lnTo>
                <a:lnTo>
                  <a:pt x="573" y="99"/>
                </a:lnTo>
                <a:lnTo>
                  <a:pt x="576" y="99"/>
                </a:lnTo>
                <a:lnTo>
                  <a:pt x="576" y="99"/>
                </a:lnTo>
                <a:lnTo>
                  <a:pt x="595" y="99"/>
                </a:lnTo>
                <a:lnTo>
                  <a:pt x="595" y="96"/>
                </a:lnTo>
                <a:lnTo>
                  <a:pt x="601" y="96"/>
                </a:lnTo>
                <a:lnTo>
                  <a:pt x="601" y="96"/>
                </a:lnTo>
                <a:lnTo>
                  <a:pt x="604" y="96"/>
                </a:lnTo>
                <a:lnTo>
                  <a:pt x="604" y="96"/>
                </a:lnTo>
                <a:lnTo>
                  <a:pt x="607" y="96"/>
                </a:lnTo>
                <a:lnTo>
                  <a:pt x="607" y="93"/>
                </a:lnTo>
                <a:lnTo>
                  <a:pt x="610" y="93"/>
                </a:lnTo>
                <a:lnTo>
                  <a:pt x="610" y="90"/>
                </a:lnTo>
                <a:lnTo>
                  <a:pt x="613" y="90"/>
                </a:lnTo>
                <a:lnTo>
                  <a:pt x="613" y="90"/>
                </a:lnTo>
                <a:lnTo>
                  <a:pt x="616" y="90"/>
                </a:lnTo>
                <a:lnTo>
                  <a:pt x="616" y="90"/>
                </a:lnTo>
                <a:lnTo>
                  <a:pt x="622" y="90"/>
                </a:lnTo>
                <a:lnTo>
                  <a:pt x="622" y="88"/>
                </a:lnTo>
                <a:lnTo>
                  <a:pt x="631" y="88"/>
                </a:lnTo>
                <a:lnTo>
                  <a:pt x="631" y="85"/>
                </a:lnTo>
                <a:lnTo>
                  <a:pt x="637" y="85"/>
                </a:lnTo>
                <a:lnTo>
                  <a:pt x="637" y="82"/>
                </a:lnTo>
                <a:lnTo>
                  <a:pt x="652" y="82"/>
                </a:lnTo>
                <a:lnTo>
                  <a:pt x="652" y="82"/>
                </a:lnTo>
                <a:lnTo>
                  <a:pt x="655" y="82"/>
                </a:lnTo>
                <a:lnTo>
                  <a:pt x="655" y="82"/>
                </a:lnTo>
                <a:lnTo>
                  <a:pt x="658" y="82"/>
                </a:lnTo>
                <a:lnTo>
                  <a:pt x="658" y="76"/>
                </a:lnTo>
                <a:lnTo>
                  <a:pt x="661" y="76"/>
                </a:lnTo>
                <a:lnTo>
                  <a:pt x="661" y="73"/>
                </a:lnTo>
                <a:lnTo>
                  <a:pt x="673" y="73"/>
                </a:lnTo>
                <a:lnTo>
                  <a:pt x="673" y="70"/>
                </a:lnTo>
                <a:lnTo>
                  <a:pt x="679" y="70"/>
                </a:lnTo>
                <a:lnTo>
                  <a:pt x="679" y="70"/>
                </a:lnTo>
                <a:lnTo>
                  <a:pt x="682" y="70"/>
                </a:lnTo>
                <a:lnTo>
                  <a:pt x="682" y="67"/>
                </a:lnTo>
                <a:lnTo>
                  <a:pt x="688" y="67"/>
                </a:lnTo>
                <a:lnTo>
                  <a:pt x="688" y="64"/>
                </a:lnTo>
                <a:lnTo>
                  <a:pt x="740" y="64"/>
                </a:lnTo>
                <a:lnTo>
                  <a:pt x="740" y="61"/>
                </a:lnTo>
                <a:lnTo>
                  <a:pt x="782" y="61"/>
                </a:lnTo>
                <a:lnTo>
                  <a:pt x="782" y="58"/>
                </a:lnTo>
                <a:lnTo>
                  <a:pt x="792" y="58"/>
                </a:lnTo>
                <a:lnTo>
                  <a:pt x="792" y="55"/>
                </a:lnTo>
                <a:lnTo>
                  <a:pt x="795" y="55"/>
                </a:lnTo>
                <a:lnTo>
                  <a:pt x="795" y="52"/>
                </a:lnTo>
                <a:lnTo>
                  <a:pt x="807" y="52"/>
                </a:lnTo>
                <a:lnTo>
                  <a:pt x="807" y="49"/>
                </a:lnTo>
                <a:lnTo>
                  <a:pt x="882" y="49"/>
                </a:lnTo>
                <a:lnTo>
                  <a:pt x="882" y="47"/>
                </a:lnTo>
                <a:lnTo>
                  <a:pt x="889" y="47"/>
                </a:lnTo>
                <a:lnTo>
                  <a:pt x="889" y="44"/>
                </a:lnTo>
                <a:lnTo>
                  <a:pt x="892" y="44"/>
                </a:lnTo>
                <a:lnTo>
                  <a:pt x="892" y="41"/>
                </a:lnTo>
                <a:lnTo>
                  <a:pt x="907" y="41"/>
                </a:lnTo>
                <a:lnTo>
                  <a:pt x="907" y="38"/>
                </a:lnTo>
                <a:lnTo>
                  <a:pt x="910" y="38"/>
                </a:lnTo>
                <a:lnTo>
                  <a:pt x="910" y="35"/>
                </a:lnTo>
                <a:lnTo>
                  <a:pt x="925" y="35"/>
                </a:lnTo>
                <a:lnTo>
                  <a:pt x="925" y="29"/>
                </a:lnTo>
                <a:lnTo>
                  <a:pt x="937" y="29"/>
                </a:lnTo>
                <a:lnTo>
                  <a:pt x="937" y="26"/>
                </a:lnTo>
                <a:lnTo>
                  <a:pt x="943" y="26"/>
                </a:lnTo>
                <a:lnTo>
                  <a:pt x="943" y="23"/>
                </a:lnTo>
                <a:lnTo>
                  <a:pt x="952" y="23"/>
                </a:lnTo>
                <a:lnTo>
                  <a:pt x="952" y="20"/>
                </a:lnTo>
                <a:lnTo>
                  <a:pt x="961" y="20"/>
                </a:lnTo>
                <a:lnTo>
                  <a:pt x="961" y="17"/>
                </a:lnTo>
                <a:lnTo>
                  <a:pt x="970" y="17"/>
                </a:lnTo>
                <a:lnTo>
                  <a:pt x="970" y="14"/>
                </a:lnTo>
                <a:lnTo>
                  <a:pt x="989" y="14"/>
                </a:lnTo>
                <a:lnTo>
                  <a:pt x="989" y="11"/>
                </a:lnTo>
                <a:lnTo>
                  <a:pt x="1019" y="11"/>
                </a:lnTo>
                <a:lnTo>
                  <a:pt x="1019" y="6"/>
                </a:lnTo>
                <a:lnTo>
                  <a:pt x="1046" y="6"/>
                </a:lnTo>
                <a:lnTo>
                  <a:pt x="1046" y="3"/>
                </a:lnTo>
                <a:lnTo>
                  <a:pt x="1061" y="3"/>
                </a:lnTo>
                <a:lnTo>
                  <a:pt x="1061" y="3"/>
                </a:lnTo>
                <a:lnTo>
                  <a:pt x="1079" y="3"/>
                </a:lnTo>
                <a:lnTo>
                  <a:pt x="1079" y="0"/>
                </a:lnTo>
                <a:lnTo>
                  <a:pt x="1107" y="0"/>
                </a:lnTo>
                <a:lnTo>
                  <a:pt x="1107" y="0"/>
                </a:lnTo>
              </a:path>
            </a:pathLst>
          </a:custGeom>
          <a:noFill/>
          <a:ln w="28575">
            <a:solidFill>
              <a:srgbClr val="0070C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8" name="Freeform 8"/>
          <p:cNvSpPr>
            <a:spLocks/>
          </p:cNvSpPr>
          <p:nvPr/>
        </p:nvSpPr>
        <p:spPr bwMode="auto">
          <a:xfrm>
            <a:off x="2932288" y="3382370"/>
            <a:ext cx="7652422" cy="1842035"/>
          </a:xfrm>
          <a:custGeom>
            <a:avLst/>
            <a:gdLst>
              <a:gd name="T0" fmla="*/ 2 w 1107"/>
              <a:gd name="T1" fmla="*/ 277 h 277"/>
              <a:gd name="T2" fmla="*/ 13 w 1107"/>
              <a:gd name="T3" fmla="*/ 277 h 277"/>
              <a:gd name="T4" fmla="*/ 25 w 1107"/>
              <a:gd name="T5" fmla="*/ 271 h 277"/>
              <a:gd name="T6" fmla="*/ 37 w 1107"/>
              <a:gd name="T7" fmla="*/ 266 h 277"/>
              <a:gd name="T8" fmla="*/ 49 w 1107"/>
              <a:gd name="T9" fmla="*/ 263 h 277"/>
              <a:gd name="T10" fmla="*/ 58 w 1107"/>
              <a:gd name="T11" fmla="*/ 260 h 277"/>
              <a:gd name="T12" fmla="*/ 70 w 1107"/>
              <a:gd name="T13" fmla="*/ 260 h 277"/>
              <a:gd name="T14" fmla="*/ 79 w 1107"/>
              <a:gd name="T15" fmla="*/ 257 h 277"/>
              <a:gd name="T16" fmla="*/ 91 w 1107"/>
              <a:gd name="T17" fmla="*/ 251 h 277"/>
              <a:gd name="T18" fmla="*/ 110 w 1107"/>
              <a:gd name="T19" fmla="*/ 251 h 277"/>
              <a:gd name="T20" fmla="*/ 143 w 1107"/>
              <a:gd name="T21" fmla="*/ 249 h 277"/>
              <a:gd name="T22" fmla="*/ 149 w 1107"/>
              <a:gd name="T23" fmla="*/ 240 h 277"/>
              <a:gd name="T24" fmla="*/ 240 w 1107"/>
              <a:gd name="T25" fmla="*/ 235 h 277"/>
              <a:gd name="T26" fmla="*/ 255 w 1107"/>
              <a:gd name="T27" fmla="*/ 229 h 277"/>
              <a:gd name="T28" fmla="*/ 288 w 1107"/>
              <a:gd name="T29" fmla="*/ 223 h 277"/>
              <a:gd name="T30" fmla="*/ 301 w 1107"/>
              <a:gd name="T31" fmla="*/ 220 h 277"/>
              <a:gd name="T32" fmla="*/ 319 w 1107"/>
              <a:gd name="T33" fmla="*/ 215 h 277"/>
              <a:gd name="T34" fmla="*/ 325 w 1107"/>
              <a:gd name="T35" fmla="*/ 209 h 277"/>
              <a:gd name="T36" fmla="*/ 331 w 1107"/>
              <a:gd name="T37" fmla="*/ 204 h 277"/>
              <a:gd name="T38" fmla="*/ 349 w 1107"/>
              <a:gd name="T39" fmla="*/ 198 h 277"/>
              <a:gd name="T40" fmla="*/ 379 w 1107"/>
              <a:gd name="T41" fmla="*/ 192 h 277"/>
              <a:gd name="T42" fmla="*/ 394 w 1107"/>
              <a:gd name="T43" fmla="*/ 187 h 277"/>
              <a:gd name="T44" fmla="*/ 407 w 1107"/>
              <a:gd name="T45" fmla="*/ 181 h 277"/>
              <a:gd name="T46" fmla="*/ 419 w 1107"/>
              <a:gd name="T47" fmla="*/ 175 h 277"/>
              <a:gd name="T48" fmla="*/ 437 w 1107"/>
              <a:gd name="T49" fmla="*/ 170 h 277"/>
              <a:gd name="T50" fmla="*/ 455 w 1107"/>
              <a:gd name="T51" fmla="*/ 164 h 277"/>
              <a:gd name="T52" fmla="*/ 476 w 1107"/>
              <a:gd name="T53" fmla="*/ 158 h 277"/>
              <a:gd name="T54" fmla="*/ 485 w 1107"/>
              <a:gd name="T55" fmla="*/ 156 h 277"/>
              <a:gd name="T56" fmla="*/ 513 w 1107"/>
              <a:gd name="T57" fmla="*/ 147 h 277"/>
              <a:gd name="T58" fmla="*/ 525 w 1107"/>
              <a:gd name="T59" fmla="*/ 141 h 277"/>
              <a:gd name="T60" fmla="*/ 546 w 1107"/>
              <a:gd name="T61" fmla="*/ 139 h 277"/>
              <a:gd name="T62" fmla="*/ 555 w 1107"/>
              <a:gd name="T63" fmla="*/ 136 h 277"/>
              <a:gd name="T64" fmla="*/ 567 w 1107"/>
              <a:gd name="T65" fmla="*/ 130 h 277"/>
              <a:gd name="T66" fmla="*/ 579 w 1107"/>
              <a:gd name="T67" fmla="*/ 125 h 277"/>
              <a:gd name="T68" fmla="*/ 588 w 1107"/>
              <a:gd name="T69" fmla="*/ 122 h 277"/>
              <a:gd name="T70" fmla="*/ 598 w 1107"/>
              <a:gd name="T71" fmla="*/ 119 h 277"/>
              <a:gd name="T72" fmla="*/ 604 w 1107"/>
              <a:gd name="T73" fmla="*/ 116 h 277"/>
              <a:gd name="T74" fmla="*/ 613 w 1107"/>
              <a:gd name="T75" fmla="*/ 113 h 277"/>
              <a:gd name="T76" fmla="*/ 631 w 1107"/>
              <a:gd name="T77" fmla="*/ 110 h 277"/>
              <a:gd name="T78" fmla="*/ 679 w 1107"/>
              <a:gd name="T79" fmla="*/ 108 h 277"/>
              <a:gd name="T80" fmla="*/ 716 w 1107"/>
              <a:gd name="T81" fmla="*/ 102 h 277"/>
              <a:gd name="T82" fmla="*/ 743 w 1107"/>
              <a:gd name="T83" fmla="*/ 96 h 277"/>
              <a:gd name="T84" fmla="*/ 752 w 1107"/>
              <a:gd name="T85" fmla="*/ 88 h 277"/>
              <a:gd name="T86" fmla="*/ 767 w 1107"/>
              <a:gd name="T87" fmla="*/ 82 h 277"/>
              <a:gd name="T88" fmla="*/ 795 w 1107"/>
              <a:gd name="T89" fmla="*/ 76 h 277"/>
              <a:gd name="T90" fmla="*/ 807 w 1107"/>
              <a:gd name="T91" fmla="*/ 71 h 277"/>
              <a:gd name="T92" fmla="*/ 816 w 1107"/>
              <a:gd name="T93" fmla="*/ 65 h 277"/>
              <a:gd name="T94" fmla="*/ 849 w 1107"/>
              <a:gd name="T95" fmla="*/ 59 h 277"/>
              <a:gd name="T96" fmla="*/ 895 w 1107"/>
              <a:gd name="T97" fmla="*/ 51 h 277"/>
              <a:gd name="T98" fmla="*/ 961 w 1107"/>
              <a:gd name="T99" fmla="*/ 42 h 277"/>
              <a:gd name="T100" fmla="*/ 979 w 1107"/>
              <a:gd name="T101" fmla="*/ 37 h 277"/>
              <a:gd name="T102" fmla="*/ 1001 w 1107"/>
              <a:gd name="T103" fmla="*/ 37 h 277"/>
              <a:gd name="T104" fmla="*/ 1043 w 1107"/>
              <a:gd name="T105" fmla="*/ 25 h 277"/>
              <a:gd name="T106" fmla="*/ 1061 w 1107"/>
              <a:gd name="T107" fmla="*/ 20 h 277"/>
              <a:gd name="T108" fmla="*/ 1067 w 1107"/>
              <a:gd name="T109" fmla="*/ 17 h 277"/>
              <a:gd name="T110" fmla="*/ 1073 w 1107"/>
              <a:gd name="T111" fmla="*/ 14 h 277"/>
              <a:gd name="T112" fmla="*/ 1098 w 1107"/>
              <a:gd name="T113" fmla="*/ 8 h 277"/>
              <a:gd name="T114" fmla="*/ 1107 w 1107"/>
              <a:gd name="T115" fmla="*/ 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7" h="277">
                <a:moveTo>
                  <a:pt x="0" y="277"/>
                </a:moveTo>
                <a:lnTo>
                  <a:pt x="0" y="277"/>
                </a:lnTo>
                <a:lnTo>
                  <a:pt x="0" y="277"/>
                </a:lnTo>
                <a:lnTo>
                  <a:pt x="2" y="277"/>
                </a:lnTo>
                <a:lnTo>
                  <a:pt x="2" y="277"/>
                </a:lnTo>
                <a:lnTo>
                  <a:pt x="4" y="277"/>
                </a:lnTo>
                <a:lnTo>
                  <a:pt x="4" y="277"/>
                </a:lnTo>
                <a:lnTo>
                  <a:pt x="13" y="277"/>
                </a:lnTo>
                <a:lnTo>
                  <a:pt x="13" y="274"/>
                </a:lnTo>
                <a:lnTo>
                  <a:pt x="22" y="274"/>
                </a:lnTo>
                <a:lnTo>
                  <a:pt x="22" y="271"/>
                </a:lnTo>
                <a:lnTo>
                  <a:pt x="25" y="271"/>
                </a:lnTo>
                <a:lnTo>
                  <a:pt x="25" y="268"/>
                </a:lnTo>
                <a:lnTo>
                  <a:pt x="31" y="268"/>
                </a:lnTo>
                <a:lnTo>
                  <a:pt x="31" y="266"/>
                </a:lnTo>
                <a:lnTo>
                  <a:pt x="37" y="266"/>
                </a:lnTo>
                <a:lnTo>
                  <a:pt x="37" y="266"/>
                </a:lnTo>
                <a:lnTo>
                  <a:pt x="43" y="266"/>
                </a:lnTo>
                <a:lnTo>
                  <a:pt x="43" y="263"/>
                </a:lnTo>
                <a:lnTo>
                  <a:pt x="49" y="263"/>
                </a:lnTo>
                <a:lnTo>
                  <a:pt x="49" y="260"/>
                </a:lnTo>
                <a:lnTo>
                  <a:pt x="55" y="260"/>
                </a:lnTo>
                <a:lnTo>
                  <a:pt x="55" y="260"/>
                </a:lnTo>
                <a:lnTo>
                  <a:pt x="58" y="260"/>
                </a:lnTo>
                <a:lnTo>
                  <a:pt x="58" y="260"/>
                </a:lnTo>
                <a:lnTo>
                  <a:pt x="64" y="260"/>
                </a:lnTo>
                <a:lnTo>
                  <a:pt x="64" y="260"/>
                </a:lnTo>
                <a:lnTo>
                  <a:pt x="70" y="260"/>
                </a:lnTo>
                <a:lnTo>
                  <a:pt x="70" y="257"/>
                </a:lnTo>
                <a:lnTo>
                  <a:pt x="76" y="257"/>
                </a:lnTo>
                <a:lnTo>
                  <a:pt x="76" y="257"/>
                </a:lnTo>
                <a:lnTo>
                  <a:pt x="79" y="257"/>
                </a:lnTo>
                <a:lnTo>
                  <a:pt x="79" y="251"/>
                </a:lnTo>
                <a:lnTo>
                  <a:pt x="88" y="251"/>
                </a:lnTo>
                <a:lnTo>
                  <a:pt x="88" y="251"/>
                </a:lnTo>
                <a:lnTo>
                  <a:pt x="91" y="251"/>
                </a:lnTo>
                <a:lnTo>
                  <a:pt x="91" y="251"/>
                </a:lnTo>
                <a:lnTo>
                  <a:pt x="94" y="251"/>
                </a:lnTo>
                <a:lnTo>
                  <a:pt x="94" y="251"/>
                </a:lnTo>
                <a:lnTo>
                  <a:pt x="110" y="251"/>
                </a:lnTo>
                <a:lnTo>
                  <a:pt x="110" y="251"/>
                </a:lnTo>
                <a:lnTo>
                  <a:pt x="140" y="251"/>
                </a:lnTo>
                <a:lnTo>
                  <a:pt x="140" y="249"/>
                </a:lnTo>
                <a:lnTo>
                  <a:pt x="143" y="249"/>
                </a:lnTo>
                <a:lnTo>
                  <a:pt x="143" y="243"/>
                </a:lnTo>
                <a:lnTo>
                  <a:pt x="146" y="243"/>
                </a:lnTo>
                <a:lnTo>
                  <a:pt x="146" y="240"/>
                </a:lnTo>
                <a:lnTo>
                  <a:pt x="149" y="240"/>
                </a:lnTo>
                <a:lnTo>
                  <a:pt x="149" y="237"/>
                </a:lnTo>
                <a:lnTo>
                  <a:pt x="231" y="237"/>
                </a:lnTo>
                <a:lnTo>
                  <a:pt x="231" y="235"/>
                </a:lnTo>
                <a:lnTo>
                  <a:pt x="240" y="235"/>
                </a:lnTo>
                <a:lnTo>
                  <a:pt x="240" y="232"/>
                </a:lnTo>
                <a:lnTo>
                  <a:pt x="252" y="232"/>
                </a:lnTo>
                <a:lnTo>
                  <a:pt x="252" y="229"/>
                </a:lnTo>
                <a:lnTo>
                  <a:pt x="255" y="229"/>
                </a:lnTo>
                <a:lnTo>
                  <a:pt x="255" y="226"/>
                </a:lnTo>
                <a:lnTo>
                  <a:pt x="270" y="226"/>
                </a:lnTo>
                <a:lnTo>
                  <a:pt x="270" y="223"/>
                </a:lnTo>
                <a:lnTo>
                  <a:pt x="288" y="223"/>
                </a:lnTo>
                <a:lnTo>
                  <a:pt x="288" y="220"/>
                </a:lnTo>
                <a:lnTo>
                  <a:pt x="297" y="220"/>
                </a:lnTo>
                <a:lnTo>
                  <a:pt x="297" y="220"/>
                </a:lnTo>
                <a:lnTo>
                  <a:pt x="301" y="220"/>
                </a:lnTo>
                <a:lnTo>
                  <a:pt x="301" y="218"/>
                </a:lnTo>
                <a:lnTo>
                  <a:pt x="307" y="218"/>
                </a:lnTo>
                <a:lnTo>
                  <a:pt x="307" y="215"/>
                </a:lnTo>
                <a:lnTo>
                  <a:pt x="319" y="215"/>
                </a:lnTo>
                <a:lnTo>
                  <a:pt x="319" y="212"/>
                </a:lnTo>
                <a:lnTo>
                  <a:pt x="322" y="212"/>
                </a:lnTo>
                <a:lnTo>
                  <a:pt x="322" y="209"/>
                </a:lnTo>
                <a:lnTo>
                  <a:pt x="325" y="209"/>
                </a:lnTo>
                <a:lnTo>
                  <a:pt x="325" y="206"/>
                </a:lnTo>
                <a:lnTo>
                  <a:pt x="328" y="206"/>
                </a:lnTo>
                <a:lnTo>
                  <a:pt x="328" y="204"/>
                </a:lnTo>
                <a:lnTo>
                  <a:pt x="331" y="204"/>
                </a:lnTo>
                <a:lnTo>
                  <a:pt x="331" y="201"/>
                </a:lnTo>
                <a:lnTo>
                  <a:pt x="340" y="201"/>
                </a:lnTo>
                <a:lnTo>
                  <a:pt x="340" y="198"/>
                </a:lnTo>
                <a:lnTo>
                  <a:pt x="349" y="198"/>
                </a:lnTo>
                <a:lnTo>
                  <a:pt x="349" y="195"/>
                </a:lnTo>
                <a:lnTo>
                  <a:pt x="370" y="195"/>
                </a:lnTo>
                <a:lnTo>
                  <a:pt x="370" y="192"/>
                </a:lnTo>
                <a:lnTo>
                  <a:pt x="379" y="192"/>
                </a:lnTo>
                <a:lnTo>
                  <a:pt x="379" y="189"/>
                </a:lnTo>
                <a:lnTo>
                  <a:pt x="385" y="189"/>
                </a:lnTo>
                <a:lnTo>
                  <a:pt x="385" y="187"/>
                </a:lnTo>
                <a:lnTo>
                  <a:pt x="394" y="187"/>
                </a:lnTo>
                <a:lnTo>
                  <a:pt x="394" y="184"/>
                </a:lnTo>
                <a:lnTo>
                  <a:pt x="398" y="184"/>
                </a:lnTo>
                <a:lnTo>
                  <a:pt x="398" y="181"/>
                </a:lnTo>
                <a:lnTo>
                  <a:pt x="407" y="181"/>
                </a:lnTo>
                <a:lnTo>
                  <a:pt x="407" y="178"/>
                </a:lnTo>
                <a:lnTo>
                  <a:pt x="413" y="178"/>
                </a:lnTo>
                <a:lnTo>
                  <a:pt x="413" y="175"/>
                </a:lnTo>
                <a:lnTo>
                  <a:pt x="419" y="175"/>
                </a:lnTo>
                <a:lnTo>
                  <a:pt x="419" y="173"/>
                </a:lnTo>
                <a:lnTo>
                  <a:pt x="422" y="173"/>
                </a:lnTo>
                <a:lnTo>
                  <a:pt x="422" y="170"/>
                </a:lnTo>
                <a:lnTo>
                  <a:pt x="437" y="170"/>
                </a:lnTo>
                <a:lnTo>
                  <a:pt x="437" y="167"/>
                </a:lnTo>
                <a:lnTo>
                  <a:pt x="443" y="167"/>
                </a:lnTo>
                <a:lnTo>
                  <a:pt x="443" y="164"/>
                </a:lnTo>
                <a:lnTo>
                  <a:pt x="455" y="164"/>
                </a:lnTo>
                <a:lnTo>
                  <a:pt x="455" y="161"/>
                </a:lnTo>
                <a:lnTo>
                  <a:pt x="464" y="161"/>
                </a:lnTo>
                <a:lnTo>
                  <a:pt x="464" y="158"/>
                </a:lnTo>
                <a:lnTo>
                  <a:pt x="476" y="158"/>
                </a:lnTo>
                <a:lnTo>
                  <a:pt x="476" y="158"/>
                </a:lnTo>
                <a:lnTo>
                  <a:pt x="482" y="158"/>
                </a:lnTo>
                <a:lnTo>
                  <a:pt x="482" y="156"/>
                </a:lnTo>
                <a:lnTo>
                  <a:pt x="485" y="156"/>
                </a:lnTo>
                <a:lnTo>
                  <a:pt x="485" y="153"/>
                </a:lnTo>
                <a:lnTo>
                  <a:pt x="501" y="153"/>
                </a:lnTo>
                <a:lnTo>
                  <a:pt x="501" y="147"/>
                </a:lnTo>
                <a:lnTo>
                  <a:pt x="513" y="147"/>
                </a:lnTo>
                <a:lnTo>
                  <a:pt x="513" y="144"/>
                </a:lnTo>
                <a:lnTo>
                  <a:pt x="522" y="144"/>
                </a:lnTo>
                <a:lnTo>
                  <a:pt x="522" y="141"/>
                </a:lnTo>
                <a:lnTo>
                  <a:pt x="525" y="141"/>
                </a:lnTo>
                <a:lnTo>
                  <a:pt x="525" y="139"/>
                </a:lnTo>
                <a:lnTo>
                  <a:pt x="531" y="139"/>
                </a:lnTo>
                <a:lnTo>
                  <a:pt x="531" y="139"/>
                </a:lnTo>
                <a:lnTo>
                  <a:pt x="546" y="139"/>
                </a:lnTo>
                <a:lnTo>
                  <a:pt x="546" y="139"/>
                </a:lnTo>
                <a:lnTo>
                  <a:pt x="549" y="139"/>
                </a:lnTo>
                <a:lnTo>
                  <a:pt x="549" y="136"/>
                </a:lnTo>
                <a:lnTo>
                  <a:pt x="555" y="136"/>
                </a:lnTo>
                <a:lnTo>
                  <a:pt x="555" y="133"/>
                </a:lnTo>
                <a:lnTo>
                  <a:pt x="558" y="133"/>
                </a:lnTo>
                <a:lnTo>
                  <a:pt x="558" y="130"/>
                </a:lnTo>
                <a:lnTo>
                  <a:pt x="567" y="130"/>
                </a:lnTo>
                <a:lnTo>
                  <a:pt x="567" y="127"/>
                </a:lnTo>
                <a:lnTo>
                  <a:pt x="573" y="127"/>
                </a:lnTo>
                <a:lnTo>
                  <a:pt x="573" y="125"/>
                </a:lnTo>
                <a:lnTo>
                  <a:pt x="579" y="125"/>
                </a:lnTo>
                <a:lnTo>
                  <a:pt x="579" y="122"/>
                </a:lnTo>
                <a:lnTo>
                  <a:pt x="582" y="122"/>
                </a:lnTo>
                <a:lnTo>
                  <a:pt x="582" y="122"/>
                </a:lnTo>
                <a:lnTo>
                  <a:pt x="588" y="122"/>
                </a:lnTo>
                <a:lnTo>
                  <a:pt x="588" y="119"/>
                </a:lnTo>
                <a:lnTo>
                  <a:pt x="591" y="119"/>
                </a:lnTo>
                <a:lnTo>
                  <a:pt x="591" y="119"/>
                </a:lnTo>
                <a:lnTo>
                  <a:pt x="598" y="119"/>
                </a:lnTo>
                <a:lnTo>
                  <a:pt x="598" y="116"/>
                </a:lnTo>
                <a:lnTo>
                  <a:pt x="601" y="116"/>
                </a:lnTo>
                <a:lnTo>
                  <a:pt x="601" y="116"/>
                </a:lnTo>
                <a:lnTo>
                  <a:pt x="604" y="116"/>
                </a:lnTo>
                <a:lnTo>
                  <a:pt x="604" y="116"/>
                </a:lnTo>
                <a:lnTo>
                  <a:pt x="607" y="116"/>
                </a:lnTo>
                <a:lnTo>
                  <a:pt x="607" y="113"/>
                </a:lnTo>
                <a:lnTo>
                  <a:pt x="613" y="113"/>
                </a:lnTo>
                <a:lnTo>
                  <a:pt x="613" y="113"/>
                </a:lnTo>
                <a:lnTo>
                  <a:pt x="625" y="113"/>
                </a:lnTo>
                <a:lnTo>
                  <a:pt x="625" y="110"/>
                </a:lnTo>
                <a:lnTo>
                  <a:pt x="631" y="110"/>
                </a:lnTo>
                <a:lnTo>
                  <a:pt x="631" y="110"/>
                </a:lnTo>
                <a:lnTo>
                  <a:pt x="652" y="110"/>
                </a:lnTo>
                <a:lnTo>
                  <a:pt x="652" y="108"/>
                </a:lnTo>
                <a:lnTo>
                  <a:pt x="679" y="108"/>
                </a:lnTo>
                <a:lnTo>
                  <a:pt x="679" y="105"/>
                </a:lnTo>
                <a:lnTo>
                  <a:pt x="701" y="105"/>
                </a:lnTo>
                <a:lnTo>
                  <a:pt x="701" y="102"/>
                </a:lnTo>
                <a:lnTo>
                  <a:pt x="716" y="102"/>
                </a:lnTo>
                <a:lnTo>
                  <a:pt x="716" y="99"/>
                </a:lnTo>
                <a:lnTo>
                  <a:pt x="728" y="99"/>
                </a:lnTo>
                <a:lnTo>
                  <a:pt x="728" y="96"/>
                </a:lnTo>
                <a:lnTo>
                  <a:pt x="743" y="96"/>
                </a:lnTo>
                <a:lnTo>
                  <a:pt x="743" y="91"/>
                </a:lnTo>
                <a:lnTo>
                  <a:pt x="749" y="91"/>
                </a:lnTo>
                <a:lnTo>
                  <a:pt x="749" y="88"/>
                </a:lnTo>
                <a:lnTo>
                  <a:pt x="752" y="88"/>
                </a:lnTo>
                <a:lnTo>
                  <a:pt x="752" y="85"/>
                </a:lnTo>
                <a:lnTo>
                  <a:pt x="764" y="85"/>
                </a:lnTo>
                <a:lnTo>
                  <a:pt x="764" y="82"/>
                </a:lnTo>
                <a:lnTo>
                  <a:pt x="767" y="82"/>
                </a:lnTo>
                <a:lnTo>
                  <a:pt x="767" y="79"/>
                </a:lnTo>
                <a:lnTo>
                  <a:pt x="770" y="79"/>
                </a:lnTo>
                <a:lnTo>
                  <a:pt x="770" y="76"/>
                </a:lnTo>
                <a:lnTo>
                  <a:pt x="795" y="76"/>
                </a:lnTo>
                <a:lnTo>
                  <a:pt x="795" y="73"/>
                </a:lnTo>
                <a:lnTo>
                  <a:pt x="798" y="73"/>
                </a:lnTo>
                <a:lnTo>
                  <a:pt x="798" y="71"/>
                </a:lnTo>
                <a:lnTo>
                  <a:pt x="807" y="71"/>
                </a:lnTo>
                <a:lnTo>
                  <a:pt x="807" y="68"/>
                </a:lnTo>
                <a:lnTo>
                  <a:pt x="810" y="68"/>
                </a:lnTo>
                <a:lnTo>
                  <a:pt x="810" y="65"/>
                </a:lnTo>
                <a:lnTo>
                  <a:pt x="816" y="65"/>
                </a:lnTo>
                <a:lnTo>
                  <a:pt x="816" y="62"/>
                </a:lnTo>
                <a:lnTo>
                  <a:pt x="828" y="62"/>
                </a:lnTo>
                <a:lnTo>
                  <a:pt x="828" y="59"/>
                </a:lnTo>
                <a:lnTo>
                  <a:pt x="849" y="59"/>
                </a:lnTo>
                <a:lnTo>
                  <a:pt x="849" y="56"/>
                </a:lnTo>
                <a:lnTo>
                  <a:pt x="870" y="56"/>
                </a:lnTo>
                <a:lnTo>
                  <a:pt x="870" y="51"/>
                </a:lnTo>
                <a:lnTo>
                  <a:pt x="895" y="51"/>
                </a:lnTo>
                <a:lnTo>
                  <a:pt x="895" y="45"/>
                </a:lnTo>
                <a:lnTo>
                  <a:pt x="934" y="45"/>
                </a:lnTo>
                <a:lnTo>
                  <a:pt x="934" y="42"/>
                </a:lnTo>
                <a:lnTo>
                  <a:pt x="961" y="42"/>
                </a:lnTo>
                <a:lnTo>
                  <a:pt x="961" y="39"/>
                </a:lnTo>
                <a:lnTo>
                  <a:pt x="964" y="39"/>
                </a:lnTo>
                <a:lnTo>
                  <a:pt x="964" y="37"/>
                </a:lnTo>
                <a:lnTo>
                  <a:pt x="979" y="37"/>
                </a:lnTo>
                <a:lnTo>
                  <a:pt x="979" y="37"/>
                </a:lnTo>
                <a:lnTo>
                  <a:pt x="998" y="37"/>
                </a:lnTo>
                <a:lnTo>
                  <a:pt x="998" y="37"/>
                </a:lnTo>
                <a:lnTo>
                  <a:pt x="1001" y="37"/>
                </a:lnTo>
                <a:lnTo>
                  <a:pt x="1001" y="28"/>
                </a:lnTo>
                <a:lnTo>
                  <a:pt x="1019" y="28"/>
                </a:lnTo>
                <a:lnTo>
                  <a:pt x="1019" y="25"/>
                </a:lnTo>
                <a:lnTo>
                  <a:pt x="1043" y="25"/>
                </a:lnTo>
                <a:lnTo>
                  <a:pt x="1043" y="20"/>
                </a:lnTo>
                <a:lnTo>
                  <a:pt x="1055" y="20"/>
                </a:lnTo>
                <a:lnTo>
                  <a:pt x="1055" y="20"/>
                </a:lnTo>
                <a:lnTo>
                  <a:pt x="1061" y="20"/>
                </a:lnTo>
                <a:lnTo>
                  <a:pt x="1061" y="17"/>
                </a:lnTo>
                <a:lnTo>
                  <a:pt x="1064" y="17"/>
                </a:lnTo>
                <a:lnTo>
                  <a:pt x="1064" y="17"/>
                </a:lnTo>
                <a:lnTo>
                  <a:pt x="1067" y="17"/>
                </a:lnTo>
                <a:lnTo>
                  <a:pt x="1067" y="17"/>
                </a:lnTo>
                <a:lnTo>
                  <a:pt x="1070" y="17"/>
                </a:lnTo>
                <a:lnTo>
                  <a:pt x="1070" y="14"/>
                </a:lnTo>
                <a:lnTo>
                  <a:pt x="1073" y="14"/>
                </a:lnTo>
                <a:lnTo>
                  <a:pt x="1073" y="11"/>
                </a:lnTo>
                <a:lnTo>
                  <a:pt x="1082" y="11"/>
                </a:lnTo>
                <a:lnTo>
                  <a:pt x="1082" y="8"/>
                </a:lnTo>
                <a:lnTo>
                  <a:pt x="1098" y="8"/>
                </a:lnTo>
                <a:lnTo>
                  <a:pt x="1098" y="5"/>
                </a:lnTo>
                <a:lnTo>
                  <a:pt x="1101" y="5"/>
                </a:lnTo>
                <a:lnTo>
                  <a:pt x="1101" y="2"/>
                </a:lnTo>
                <a:lnTo>
                  <a:pt x="1107" y="2"/>
                </a:lnTo>
                <a:lnTo>
                  <a:pt x="1107" y="0"/>
                </a:lnTo>
              </a:path>
            </a:pathLst>
          </a:custGeom>
          <a:noFill/>
          <a:ln w="28575">
            <a:solidFill>
              <a:srgbClr val="C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4" name="Rectangle 14"/>
          <p:cNvSpPr>
            <a:spLocks noChangeArrowheads="1"/>
          </p:cNvSpPr>
          <p:nvPr/>
        </p:nvSpPr>
        <p:spPr bwMode="auto">
          <a:xfrm>
            <a:off x="2283734" y="5142482"/>
            <a:ext cx="36576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Arial" panose="020B0604020202020204" pitchFamily="34" charset="0"/>
              </a:rPr>
              <a:t>0%</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125" name="Line 12"/>
          <p:cNvSpPr>
            <a:spLocks noChangeShapeType="1"/>
          </p:cNvSpPr>
          <p:nvPr/>
        </p:nvSpPr>
        <p:spPr bwMode="auto">
          <a:xfrm flipV="1">
            <a:off x="2743315" y="1124284"/>
            <a:ext cx="0" cy="429323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26" name="Line 15"/>
          <p:cNvSpPr>
            <a:spLocks noChangeShapeType="1"/>
          </p:cNvSpPr>
          <p:nvPr/>
        </p:nvSpPr>
        <p:spPr bwMode="auto">
          <a:xfrm flipH="1">
            <a:off x="2624476" y="4464402"/>
            <a:ext cx="118839" cy="0"/>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27" name="Rectangle 16"/>
          <p:cNvSpPr>
            <a:spLocks noChangeArrowheads="1"/>
          </p:cNvSpPr>
          <p:nvPr/>
        </p:nvSpPr>
        <p:spPr bwMode="auto">
          <a:xfrm>
            <a:off x="2283734" y="4381589"/>
            <a:ext cx="36576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Arial" panose="020B0604020202020204" pitchFamily="34" charset="0"/>
              </a:rPr>
              <a:t>2%</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128" name="Line 17"/>
          <p:cNvSpPr>
            <a:spLocks noChangeShapeType="1"/>
          </p:cNvSpPr>
          <p:nvPr/>
        </p:nvSpPr>
        <p:spPr bwMode="auto">
          <a:xfrm flipH="1">
            <a:off x="2624476" y="3668172"/>
            <a:ext cx="118839" cy="0"/>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29" name="Rectangle 18"/>
          <p:cNvSpPr>
            <a:spLocks noChangeArrowheads="1"/>
          </p:cNvSpPr>
          <p:nvPr/>
        </p:nvSpPr>
        <p:spPr bwMode="auto">
          <a:xfrm>
            <a:off x="2283734" y="3585359"/>
            <a:ext cx="36576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Arial" panose="020B0604020202020204" pitchFamily="34" charset="0"/>
              </a:rPr>
              <a:t>4%</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130" name="Line 19"/>
          <p:cNvSpPr>
            <a:spLocks noChangeShapeType="1"/>
          </p:cNvSpPr>
          <p:nvPr/>
        </p:nvSpPr>
        <p:spPr bwMode="auto">
          <a:xfrm flipH="1">
            <a:off x="2624476" y="2873628"/>
            <a:ext cx="118839" cy="0"/>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31" name="Rectangle 20"/>
          <p:cNvSpPr>
            <a:spLocks noChangeArrowheads="1"/>
          </p:cNvSpPr>
          <p:nvPr/>
        </p:nvSpPr>
        <p:spPr bwMode="auto">
          <a:xfrm>
            <a:off x="2283734" y="2797563"/>
            <a:ext cx="36576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Arial" panose="020B0604020202020204" pitchFamily="34" charset="0"/>
              </a:rPr>
              <a:t>6%</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132" name="Line 21"/>
          <p:cNvSpPr>
            <a:spLocks noChangeShapeType="1"/>
          </p:cNvSpPr>
          <p:nvPr/>
        </p:nvSpPr>
        <p:spPr bwMode="auto">
          <a:xfrm flipH="1">
            <a:off x="2624476" y="2077398"/>
            <a:ext cx="118839" cy="0"/>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33" name="Rectangle 22"/>
          <p:cNvSpPr>
            <a:spLocks noChangeArrowheads="1"/>
          </p:cNvSpPr>
          <p:nvPr/>
        </p:nvSpPr>
        <p:spPr bwMode="auto">
          <a:xfrm>
            <a:off x="2283734" y="2021577"/>
            <a:ext cx="36576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Arial" panose="020B0604020202020204" pitchFamily="34" charset="0"/>
              </a:rPr>
              <a:t>8%</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134" name="Line 23"/>
          <p:cNvSpPr>
            <a:spLocks noChangeShapeType="1"/>
          </p:cNvSpPr>
          <p:nvPr/>
        </p:nvSpPr>
        <p:spPr bwMode="auto">
          <a:xfrm flipH="1">
            <a:off x="2624476" y="1281168"/>
            <a:ext cx="118839" cy="0"/>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35" name="Rectangle 24"/>
          <p:cNvSpPr>
            <a:spLocks noChangeArrowheads="1"/>
          </p:cNvSpPr>
          <p:nvPr/>
        </p:nvSpPr>
        <p:spPr bwMode="auto">
          <a:xfrm>
            <a:off x="2283734" y="1204219"/>
            <a:ext cx="36576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Arial" panose="020B0604020202020204" pitchFamily="34" charset="0"/>
              </a:rPr>
              <a:t>10%</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136" name="Rectangle 25"/>
          <p:cNvSpPr>
            <a:spLocks noChangeArrowheads="1"/>
          </p:cNvSpPr>
          <p:nvPr/>
        </p:nvSpPr>
        <p:spPr bwMode="auto">
          <a:xfrm rot="16200000">
            <a:off x="1041633" y="3132400"/>
            <a:ext cx="220573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cs typeface="Arial" panose="020B0604020202020204" pitchFamily="34" charset="0"/>
              </a:rPr>
              <a:t>Cumulative Incidence</a:t>
            </a:r>
            <a:endParaRPr kumimoji="0" lang="en-US" altLang="en-US" b="0" i="0" u="none" strike="noStrike" cap="none" normalizeH="0" baseline="0" dirty="0">
              <a:ln>
                <a:noFill/>
              </a:ln>
              <a:solidFill>
                <a:schemeClr val="tx1"/>
              </a:solidFill>
              <a:effectLst/>
              <a:cs typeface="Arial" panose="020B0604020202020204" pitchFamily="34" charset="0"/>
            </a:endParaRPr>
          </a:p>
        </p:txBody>
      </p:sp>
      <p:sp>
        <p:nvSpPr>
          <p:cNvPr id="137" name="Line 43"/>
          <p:cNvSpPr>
            <a:spLocks noChangeShapeType="1"/>
          </p:cNvSpPr>
          <p:nvPr/>
        </p:nvSpPr>
        <p:spPr bwMode="auto">
          <a:xfrm>
            <a:off x="2743315" y="5417516"/>
            <a:ext cx="8129726" cy="0"/>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38" name="Line 44"/>
          <p:cNvSpPr>
            <a:spLocks noChangeShapeType="1"/>
          </p:cNvSpPr>
          <p:nvPr/>
        </p:nvSpPr>
        <p:spPr bwMode="auto">
          <a:xfrm>
            <a:off x="2932288" y="5417516"/>
            <a:ext cx="0" cy="10290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39" name="Rectangle 45"/>
          <p:cNvSpPr>
            <a:spLocks noChangeArrowheads="1"/>
          </p:cNvSpPr>
          <p:nvPr/>
        </p:nvSpPr>
        <p:spPr bwMode="auto">
          <a:xfrm>
            <a:off x="2893952" y="5569340"/>
            <a:ext cx="8496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Arial" panose="020B0604020202020204" pitchFamily="34" charset="0"/>
              </a:rPr>
              <a:t>0</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140" name="Line 46"/>
          <p:cNvSpPr>
            <a:spLocks noChangeShapeType="1"/>
          </p:cNvSpPr>
          <p:nvPr/>
        </p:nvSpPr>
        <p:spPr bwMode="auto">
          <a:xfrm>
            <a:off x="4202496" y="5417516"/>
            <a:ext cx="0" cy="10290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41" name="Rectangle 47"/>
          <p:cNvSpPr>
            <a:spLocks noChangeArrowheads="1"/>
          </p:cNvSpPr>
          <p:nvPr/>
        </p:nvSpPr>
        <p:spPr bwMode="auto">
          <a:xfrm>
            <a:off x="4123405" y="5569340"/>
            <a:ext cx="16991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Arial" panose="020B0604020202020204" pitchFamily="34" charset="0"/>
              </a:rPr>
              <a:t>60</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142" name="Line 48"/>
          <p:cNvSpPr>
            <a:spLocks noChangeShapeType="1"/>
          </p:cNvSpPr>
          <p:nvPr/>
        </p:nvSpPr>
        <p:spPr bwMode="auto">
          <a:xfrm>
            <a:off x="5478550" y="5417516"/>
            <a:ext cx="0" cy="10290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43" name="Rectangle 49"/>
          <p:cNvSpPr>
            <a:spLocks noChangeArrowheads="1"/>
          </p:cNvSpPr>
          <p:nvPr/>
        </p:nvSpPr>
        <p:spPr bwMode="auto">
          <a:xfrm>
            <a:off x="5364308" y="5569340"/>
            <a:ext cx="25487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Arial" panose="020B0604020202020204" pitchFamily="34" charset="0"/>
              </a:rPr>
              <a:t>120</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144" name="Line 50"/>
          <p:cNvSpPr>
            <a:spLocks noChangeShapeType="1"/>
          </p:cNvSpPr>
          <p:nvPr/>
        </p:nvSpPr>
        <p:spPr bwMode="auto">
          <a:xfrm>
            <a:off x="6754603" y="5417516"/>
            <a:ext cx="0" cy="10290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45" name="Rectangle 51"/>
          <p:cNvSpPr>
            <a:spLocks noChangeArrowheads="1"/>
          </p:cNvSpPr>
          <p:nvPr/>
        </p:nvSpPr>
        <p:spPr bwMode="auto">
          <a:xfrm>
            <a:off x="6628954" y="5569340"/>
            <a:ext cx="25487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Arial" panose="020B0604020202020204" pitchFamily="34" charset="0"/>
              </a:rPr>
              <a:t>180</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146" name="Line 52"/>
          <p:cNvSpPr>
            <a:spLocks noChangeShapeType="1"/>
          </p:cNvSpPr>
          <p:nvPr/>
        </p:nvSpPr>
        <p:spPr bwMode="auto">
          <a:xfrm>
            <a:off x="8032604" y="5417516"/>
            <a:ext cx="0" cy="10290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47" name="Rectangle 53"/>
          <p:cNvSpPr>
            <a:spLocks noChangeArrowheads="1"/>
          </p:cNvSpPr>
          <p:nvPr/>
        </p:nvSpPr>
        <p:spPr bwMode="auto">
          <a:xfrm>
            <a:off x="7914215" y="5569340"/>
            <a:ext cx="25487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Arial" panose="020B0604020202020204" pitchFamily="34" charset="0"/>
              </a:rPr>
              <a:t>240</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148" name="Line 54"/>
          <p:cNvSpPr>
            <a:spLocks noChangeShapeType="1"/>
          </p:cNvSpPr>
          <p:nvPr/>
        </p:nvSpPr>
        <p:spPr bwMode="auto">
          <a:xfrm>
            <a:off x="9308658" y="5417516"/>
            <a:ext cx="0" cy="10290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49" name="Rectangle 55"/>
          <p:cNvSpPr>
            <a:spLocks noChangeArrowheads="1"/>
          </p:cNvSpPr>
          <p:nvPr/>
        </p:nvSpPr>
        <p:spPr bwMode="auto">
          <a:xfrm>
            <a:off x="9198219" y="5569340"/>
            <a:ext cx="25487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Arial" panose="020B0604020202020204" pitchFamily="34" charset="0"/>
              </a:rPr>
              <a:t>300</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150" name="Line 56"/>
          <p:cNvSpPr>
            <a:spLocks noChangeShapeType="1"/>
          </p:cNvSpPr>
          <p:nvPr/>
        </p:nvSpPr>
        <p:spPr bwMode="auto">
          <a:xfrm>
            <a:off x="10584710" y="5417516"/>
            <a:ext cx="0" cy="10290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51" name="Rectangle 57"/>
          <p:cNvSpPr>
            <a:spLocks noChangeArrowheads="1"/>
          </p:cNvSpPr>
          <p:nvPr/>
        </p:nvSpPr>
        <p:spPr bwMode="auto">
          <a:xfrm>
            <a:off x="10466324" y="5569340"/>
            <a:ext cx="25487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Arial" panose="020B0604020202020204" pitchFamily="34" charset="0"/>
              </a:rPr>
              <a:t>360</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152" name="Rectangle 58"/>
          <p:cNvSpPr>
            <a:spLocks noChangeArrowheads="1"/>
          </p:cNvSpPr>
          <p:nvPr/>
        </p:nvSpPr>
        <p:spPr bwMode="auto">
          <a:xfrm>
            <a:off x="5628556" y="5730382"/>
            <a:ext cx="228107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cs typeface="Arial" panose="020B0604020202020204" pitchFamily="34" charset="0"/>
              </a:rPr>
              <a:t>Days after randomization</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161" name="TextBox 160"/>
          <p:cNvSpPr txBox="1"/>
          <p:nvPr/>
        </p:nvSpPr>
        <p:spPr>
          <a:xfrm>
            <a:off x="2875441" y="1749326"/>
            <a:ext cx="3210579" cy="886397"/>
          </a:xfrm>
          <a:prstGeom prst="rect">
            <a:avLst/>
          </a:prstGeom>
          <a:noFill/>
          <a:ln>
            <a:solidFill>
              <a:schemeClr val="tx1"/>
            </a:solidFill>
          </a:ln>
        </p:spPr>
        <p:txBody>
          <a:bodyPr wrap="square" lIns="0" tIns="0" rIns="0" bIns="0" rtlCol="0" anchor="ctr">
            <a:spAutoFit/>
          </a:bodyPr>
          <a:lstStyle/>
          <a:p>
            <a:pPr algn="ctr">
              <a:lnSpc>
                <a:spcPct val="120000"/>
              </a:lnSpc>
            </a:pPr>
            <a:r>
              <a:rPr lang="en-US" sz="1600" b="1" dirty="0">
                <a:latin typeface="Arial" panose="020B0604020202020204" pitchFamily="34" charset="0"/>
                <a:cs typeface="Arial" panose="020B0604020202020204" pitchFamily="34" charset="0"/>
              </a:rPr>
              <a:t>Placebo vs Aspirin</a:t>
            </a:r>
          </a:p>
          <a:p>
            <a:pPr algn="ctr">
              <a:lnSpc>
                <a:spcPct val="120000"/>
              </a:lnSpc>
            </a:pPr>
            <a:r>
              <a:rPr lang="en-US" sz="1600" b="1" dirty="0">
                <a:latin typeface="Arial" panose="020B0604020202020204" pitchFamily="34" charset="0"/>
                <a:cs typeface="Arial" panose="020B0604020202020204" pitchFamily="34" charset="0"/>
              </a:rPr>
              <a:t>HR (95%CI): 0.97 (0.74 to 1.28)</a:t>
            </a:r>
          </a:p>
          <a:p>
            <a:pPr algn="ctr">
              <a:lnSpc>
                <a:spcPct val="120000"/>
              </a:lnSpc>
            </a:pPr>
            <a:r>
              <a:rPr lang="en-US" sz="1600" b="1" dirty="0">
                <a:latin typeface="Arial" panose="020B0604020202020204" pitchFamily="34" charset="0"/>
                <a:cs typeface="Arial" panose="020B0604020202020204" pitchFamily="34" charset="0"/>
              </a:rPr>
              <a:t>p = 0.84</a:t>
            </a:r>
          </a:p>
        </p:txBody>
      </p:sp>
      <p:sp>
        <p:nvSpPr>
          <p:cNvPr id="162" name="Line 15"/>
          <p:cNvSpPr>
            <a:spLocks noChangeShapeType="1"/>
          </p:cNvSpPr>
          <p:nvPr/>
        </p:nvSpPr>
        <p:spPr bwMode="auto">
          <a:xfrm flipH="1">
            <a:off x="2633312" y="5224405"/>
            <a:ext cx="118839" cy="0"/>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63" name="TextBox 162">
            <a:extLst>
              <a:ext uri="{FF2B5EF4-FFF2-40B4-BE49-F238E27FC236}">
                <a16:creationId xmlns:a16="http://schemas.microsoft.com/office/drawing/2014/main" id="{0B911525-0678-7144-9739-565183E8B9C7}"/>
              </a:ext>
            </a:extLst>
          </p:cNvPr>
          <p:cNvSpPr txBox="1"/>
          <p:nvPr/>
        </p:nvSpPr>
        <p:spPr>
          <a:xfrm>
            <a:off x="10018055" y="2938441"/>
            <a:ext cx="1406294" cy="461665"/>
          </a:xfrm>
          <a:prstGeom prst="rect">
            <a:avLst/>
          </a:prstGeom>
          <a:noFill/>
          <a:ln>
            <a:noFill/>
          </a:ln>
        </p:spPr>
        <p:txBody>
          <a:bodyPr wrap="square" rtlCol="0">
            <a:spAutoFit/>
          </a:bodyPr>
          <a:lstStyle/>
          <a:p>
            <a:pPr algn="ctr"/>
            <a:r>
              <a:rPr lang="en-US" sz="2400" b="1" dirty="0">
                <a:solidFill>
                  <a:srgbClr val="C00000"/>
                </a:solidFill>
                <a:latin typeface="Arial" panose="020B0604020202020204" pitchFamily="34" charset="0"/>
                <a:cs typeface="Arial" panose="020B0604020202020204" pitchFamily="34" charset="0"/>
              </a:rPr>
              <a:t>4.4%</a:t>
            </a:r>
          </a:p>
        </p:txBody>
      </p:sp>
      <p:sp>
        <p:nvSpPr>
          <p:cNvPr id="164" name="TextBox 163">
            <a:extLst>
              <a:ext uri="{FF2B5EF4-FFF2-40B4-BE49-F238E27FC236}">
                <a16:creationId xmlns:a16="http://schemas.microsoft.com/office/drawing/2014/main" id="{2D32C2C9-9A13-3F40-A977-D967925BBC10}"/>
              </a:ext>
            </a:extLst>
          </p:cNvPr>
          <p:cNvSpPr txBox="1"/>
          <p:nvPr/>
        </p:nvSpPr>
        <p:spPr>
          <a:xfrm>
            <a:off x="10061700" y="3529131"/>
            <a:ext cx="1406294" cy="461665"/>
          </a:xfrm>
          <a:prstGeom prst="rect">
            <a:avLst/>
          </a:prstGeom>
          <a:noFill/>
        </p:spPr>
        <p:txBody>
          <a:bodyPr wrap="square" rtlCol="0">
            <a:spAutoFit/>
          </a:bodyPr>
          <a:lstStyle/>
          <a:p>
            <a:pPr algn="ctr"/>
            <a:r>
              <a:rPr lang="en-US" sz="2400" b="1" dirty="0">
                <a:solidFill>
                  <a:srgbClr val="0070C0"/>
                </a:solidFill>
                <a:latin typeface="Arial" panose="020B0604020202020204" pitchFamily="34" charset="0"/>
                <a:cs typeface="Arial" panose="020B0604020202020204" pitchFamily="34" charset="0"/>
              </a:rPr>
              <a:t>4.3%</a:t>
            </a:r>
          </a:p>
        </p:txBody>
      </p:sp>
      <p:sp>
        <p:nvSpPr>
          <p:cNvPr id="165" name="Rectangle 26"/>
          <p:cNvSpPr>
            <a:spLocks noChangeArrowheads="1"/>
          </p:cNvSpPr>
          <p:nvPr/>
        </p:nvSpPr>
        <p:spPr bwMode="auto">
          <a:xfrm>
            <a:off x="2749544" y="6520627"/>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cs typeface="Arial" panose="020B0604020202020204" pitchFamily="34" charset="0"/>
              </a:rPr>
              <a:t>2269</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166" name="Rectangle 27"/>
          <p:cNvSpPr>
            <a:spLocks noChangeArrowheads="1"/>
          </p:cNvSpPr>
          <p:nvPr/>
        </p:nvSpPr>
        <p:spPr bwMode="auto">
          <a:xfrm>
            <a:off x="3995165" y="6520627"/>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rgbClr val="000000"/>
                </a:solidFill>
                <a:cs typeface="Arial" panose="020B0604020202020204" pitchFamily="34" charset="0"/>
              </a:rPr>
              <a:t>2235</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167" name="Rectangle 28"/>
          <p:cNvSpPr>
            <a:spLocks noChangeArrowheads="1"/>
          </p:cNvSpPr>
          <p:nvPr/>
        </p:nvSpPr>
        <p:spPr bwMode="auto">
          <a:xfrm>
            <a:off x="5274540" y="6520627"/>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cs typeface="Arial" panose="020B0604020202020204" pitchFamily="34" charset="0"/>
              </a:rPr>
              <a:t>2215</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168" name="Rectangle 29"/>
          <p:cNvSpPr>
            <a:spLocks noChangeArrowheads="1"/>
          </p:cNvSpPr>
          <p:nvPr/>
        </p:nvSpPr>
        <p:spPr bwMode="auto">
          <a:xfrm>
            <a:off x="6528767" y="6520627"/>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cs typeface="Arial" panose="020B0604020202020204" pitchFamily="34" charset="0"/>
              </a:rPr>
              <a:t>2195</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169" name="Rectangle 30"/>
          <p:cNvSpPr>
            <a:spLocks noChangeArrowheads="1"/>
          </p:cNvSpPr>
          <p:nvPr/>
        </p:nvSpPr>
        <p:spPr bwMode="auto">
          <a:xfrm>
            <a:off x="7824447" y="6520627"/>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cs typeface="Arial" panose="020B0604020202020204" pitchFamily="34" charset="0"/>
              </a:rPr>
              <a:t>2167</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170" name="Rectangle 31"/>
          <p:cNvSpPr>
            <a:spLocks noChangeArrowheads="1"/>
          </p:cNvSpPr>
          <p:nvPr/>
        </p:nvSpPr>
        <p:spPr bwMode="auto">
          <a:xfrm>
            <a:off x="9108451" y="6520627"/>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cs typeface="Arial" panose="020B0604020202020204" pitchFamily="34" charset="0"/>
              </a:rPr>
              <a:t>2158</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171" name="Rectangle 32"/>
          <p:cNvSpPr>
            <a:spLocks noChangeArrowheads="1"/>
          </p:cNvSpPr>
          <p:nvPr/>
        </p:nvSpPr>
        <p:spPr bwMode="auto">
          <a:xfrm>
            <a:off x="10376556" y="6520627"/>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cs typeface="Arial" panose="020B0604020202020204" pitchFamily="34" charset="0"/>
              </a:rPr>
              <a:t>2143</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172" name="Rectangle 33"/>
          <p:cNvSpPr>
            <a:spLocks noChangeArrowheads="1"/>
          </p:cNvSpPr>
          <p:nvPr/>
        </p:nvSpPr>
        <p:spPr bwMode="auto">
          <a:xfrm>
            <a:off x="537736" y="6520627"/>
            <a:ext cx="213237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cs typeface="Arial" panose="020B0604020202020204" pitchFamily="34" charset="0"/>
              </a:rPr>
              <a:t>Ticagrelor plus Placebo</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173" name="Rectangle 34"/>
          <p:cNvSpPr>
            <a:spLocks noChangeArrowheads="1"/>
          </p:cNvSpPr>
          <p:nvPr/>
        </p:nvSpPr>
        <p:spPr bwMode="auto">
          <a:xfrm>
            <a:off x="2749544" y="6254835"/>
            <a:ext cx="92333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cs typeface="Arial" panose="020B0604020202020204" pitchFamily="34" charset="0"/>
              </a:rPr>
              <a:t>2338	</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174" name="Rectangle 35"/>
          <p:cNvSpPr>
            <a:spLocks noChangeArrowheads="1"/>
          </p:cNvSpPr>
          <p:nvPr/>
        </p:nvSpPr>
        <p:spPr bwMode="auto">
          <a:xfrm>
            <a:off x="3995165" y="6254835"/>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cs typeface="Arial" panose="020B0604020202020204" pitchFamily="34" charset="0"/>
              </a:rPr>
              <a:t>2208</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175" name="Rectangle 36"/>
          <p:cNvSpPr>
            <a:spLocks noChangeArrowheads="1"/>
          </p:cNvSpPr>
          <p:nvPr/>
        </p:nvSpPr>
        <p:spPr bwMode="auto">
          <a:xfrm>
            <a:off x="5274540" y="6254835"/>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cs typeface="Arial" panose="020B0604020202020204" pitchFamily="34" charset="0"/>
              </a:rPr>
              <a:t>2292</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176" name="Rectangle 37"/>
          <p:cNvSpPr>
            <a:spLocks noChangeArrowheads="1"/>
          </p:cNvSpPr>
          <p:nvPr/>
        </p:nvSpPr>
        <p:spPr bwMode="auto">
          <a:xfrm>
            <a:off x="6528767" y="6254835"/>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cs typeface="Arial" panose="020B0604020202020204" pitchFamily="34" charset="0"/>
              </a:rPr>
              <a:t>2169</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177" name="Rectangle 38"/>
          <p:cNvSpPr>
            <a:spLocks noChangeArrowheads="1"/>
          </p:cNvSpPr>
          <p:nvPr/>
        </p:nvSpPr>
        <p:spPr bwMode="auto">
          <a:xfrm>
            <a:off x="7824447" y="6254835"/>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cs typeface="Arial" panose="020B0604020202020204" pitchFamily="34" charset="0"/>
              </a:rPr>
              <a:t>2242</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178" name="Rectangle 39"/>
          <p:cNvSpPr>
            <a:spLocks noChangeArrowheads="1"/>
          </p:cNvSpPr>
          <p:nvPr/>
        </p:nvSpPr>
        <p:spPr bwMode="auto">
          <a:xfrm>
            <a:off x="9108451" y="6254835"/>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cs typeface="Arial" panose="020B0604020202020204" pitchFamily="34" charset="0"/>
              </a:rPr>
              <a:t>2223</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179" name="Rectangle 40"/>
          <p:cNvSpPr>
            <a:spLocks noChangeArrowheads="1"/>
          </p:cNvSpPr>
          <p:nvPr/>
        </p:nvSpPr>
        <p:spPr bwMode="auto">
          <a:xfrm>
            <a:off x="10376556" y="6254835"/>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cs typeface="Arial" panose="020B0604020202020204" pitchFamily="34" charset="0"/>
              </a:rPr>
              <a:t>2201</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180" name="Rectangle 41"/>
          <p:cNvSpPr>
            <a:spLocks noChangeArrowheads="1"/>
          </p:cNvSpPr>
          <p:nvPr/>
        </p:nvSpPr>
        <p:spPr bwMode="auto">
          <a:xfrm>
            <a:off x="537736" y="6254835"/>
            <a:ext cx="2007216"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cs typeface="Arial" panose="020B0604020202020204" pitchFamily="34" charset="0"/>
              </a:rPr>
              <a:t>Ticagrelor plus Aspirin</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181" name="Rectangle 42"/>
          <p:cNvSpPr>
            <a:spLocks noChangeArrowheads="1"/>
          </p:cNvSpPr>
          <p:nvPr/>
        </p:nvSpPr>
        <p:spPr bwMode="auto">
          <a:xfrm>
            <a:off x="537736" y="5945273"/>
            <a:ext cx="133530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cs typeface="Arial" panose="020B0604020202020204" pitchFamily="34" charset="0"/>
              </a:rPr>
              <a:t>Number at risk</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
        <p:nvSpPr>
          <p:cNvPr id="182" name="TextBox 181">
            <a:extLst>
              <a:ext uri="{FF2B5EF4-FFF2-40B4-BE49-F238E27FC236}">
                <a16:creationId xmlns:a16="http://schemas.microsoft.com/office/drawing/2014/main" id="{AED4E7AD-9F85-984F-BBF5-8081B150722E}"/>
              </a:ext>
            </a:extLst>
          </p:cNvPr>
          <p:cNvSpPr txBox="1"/>
          <p:nvPr/>
        </p:nvSpPr>
        <p:spPr>
          <a:xfrm>
            <a:off x="0" y="84026"/>
            <a:ext cx="12191999" cy="707886"/>
          </a:xfrm>
          <a:prstGeom prst="rect">
            <a:avLst/>
          </a:prstGeom>
          <a:noFill/>
        </p:spPr>
        <p:txBody>
          <a:bodyPr wrap="square" rtlCol="0">
            <a:spAutoFit/>
          </a:bodyPr>
          <a:lstStyle/>
          <a:p>
            <a:pPr algn="ctr"/>
            <a:r>
              <a:rPr lang="en-US" sz="4000" b="1" dirty="0">
                <a:solidFill>
                  <a:srgbClr val="B2860E"/>
                </a:solidFill>
                <a:latin typeface="Arial" panose="020B0604020202020204" pitchFamily="34" charset="0"/>
                <a:cs typeface="Arial" panose="020B0604020202020204" pitchFamily="34" charset="0"/>
              </a:rPr>
              <a:t>TWILIGHT-ACS: Death, MI or Stroke</a:t>
            </a:r>
          </a:p>
        </p:txBody>
      </p:sp>
      <p:grpSp>
        <p:nvGrpSpPr>
          <p:cNvPr id="185" name="Group 184"/>
          <p:cNvGrpSpPr/>
          <p:nvPr/>
        </p:nvGrpSpPr>
        <p:grpSpPr>
          <a:xfrm>
            <a:off x="2948286" y="1065168"/>
            <a:ext cx="2137649" cy="520397"/>
            <a:chOff x="3875282" y="687452"/>
            <a:chExt cx="2137649" cy="520397"/>
          </a:xfrm>
        </p:grpSpPr>
        <p:sp>
          <p:nvSpPr>
            <p:cNvPr id="186" name="Rectangle 185"/>
            <p:cNvSpPr/>
            <p:nvPr/>
          </p:nvSpPr>
          <p:spPr>
            <a:xfrm>
              <a:off x="3875282" y="771087"/>
              <a:ext cx="109728" cy="1097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xtBox 186"/>
            <p:cNvSpPr txBox="1"/>
            <p:nvPr/>
          </p:nvSpPr>
          <p:spPr>
            <a:xfrm>
              <a:off x="4107930" y="687452"/>
              <a:ext cx="1905001" cy="276999"/>
            </a:xfrm>
            <a:prstGeom prst="rect">
              <a:avLst/>
            </a:prstGeom>
            <a:noFill/>
          </p:spPr>
          <p:txBody>
            <a:bodyPr wrap="square" lIns="0" tIns="0" rIns="0" bIns="0" rtlCol="0" anchor="ctr">
              <a:spAutoFit/>
            </a:bodyPr>
            <a:lstStyle/>
            <a:p>
              <a:r>
                <a:rPr lang="en-US" b="1" dirty="0"/>
                <a:t>Ticagrelor + Placebo</a:t>
              </a:r>
            </a:p>
          </p:txBody>
        </p:sp>
        <p:sp>
          <p:nvSpPr>
            <p:cNvPr id="188" name="Rectangle 187"/>
            <p:cNvSpPr/>
            <p:nvPr/>
          </p:nvSpPr>
          <p:spPr>
            <a:xfrm>
              <a:off x="3875282" y="1014485"/>
              <a:ext cx="109728" cy="1097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188"/>
            <p:cNvSpPr txBox="1"/>
            <p:nvPr/>
          </p:nvSpPr>
          <p:spPr>
            <a:xfrm>
              <a:off x="4107930" y="930850"/>
              <a:ext cx="1905001" cy="276999"/>
            </a:xfrm>
            <a:prstGeom prst="rect">
              <a:avLst/>
            </a:prstGeom>
            <a:noFill/>
          </p:spPr>
          <p:txBody>
            <a:bodyPr wrap="square" lIns="0" tIns="0" rIns="0" bIns="0" rtlCol="0" anchor="ctr">
              <a:spAutoFit/>
            </a:bodyPr>
            <a:lstStyle/>
            <a:p>
              <a:r>
                <a:rPr lang="en-US" b="1" dirty="0"/>
                <a:t>Ticagrelor + Aspirin</a:t>
              </a:r>
            </a:p>
          </p:txBody>
        </p:sp>
      </p:grpSp>
    </p:spTree>
    <p:extLst>
      <p:ext uri="{BB962C8B-B14F-4D97-AF65-F5344CB8AC3E}">
        <p14:creationId xmlns:p14="http://schemas.microsoft.com/office/powerpoint/2010/main" val="977532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41741925"/>
              </p:ext>
            </p:extLst>
          </p:nvPr>
        </p:nvGraphicFramePr>
        <p:xfrm>
          <a:off x="159657" y="946484"/>
          <a:ext cx="11863012" cy="4583460"/>
        </p:xfrm>
        <a:graphic>
          <a:graphicData uri="http://schemas.openxmlformats.org/drawingml/2006/table">
            <a:tbl>
              <a:tblPr bandRow="1">
                <a:tableStyleId>{2D5ABB26-0587-4C30-8999-92F81FD0307C}</a:tableStyleId>
              </a:tblPr>
              <a:tblGrid>
                <a:gridCol w="1988457">
                  <a:extLst>
                    <a:ext uri="{9D8B030D-6E8A-4147-A177-3AD203B41FA5}">
                      <a16:colId xmlns:a16="http://schemas.microsoft.com/office/drawing/2014/main" val="3700432332"/>
                    </a:ext>
                  </a:extLst>
                </a:gridCol>
                <a:gridCol w="1417726">
                  <a:extLst>
                    <a:ext uri="{9D8B030D-6E8A-4147-A177-3AD203B41FA5}">
                      <a16:colId xmlns:a16="http://schemas.microsoft.com/office/drawing/2014/main" val="3042039803"/>
                    </a:ext>
                  </a:extLst>
                </a:gridCol>
                <a:gridCol w="1417726">
                  <a:extLst>
                    <a:ext uri="{9D8B030D-6E8A-4147-A177-3AD203B41FA5}">
                      <a16:colId xmlns:a16="http://schemas.microsoft.com/office/drawing/2014/main" val="20002"/>
                    </a:ext>
                  </a:extLst>
                </a:gridCol>
                <a:gridCol w="2946879">
                  <a:extLst>
                    <a:ext uri="{9D8B030D-6E8A-4147-A177-3AD203B41FA5}">
                      <a16:colId xmlns:a16="http://schemas.microsoft.com/office/drawing/2014/main" val="20003"/>
                    </a:ext>
                  </a:extLst>
                </a:gridCol>
                <a:gridCol w="2765778">
                  <a:extLst>
                    <a:ext uri="{9D8B030D-6E8A-4147-A177-3AD203B41FA5}">
                      <a16:colId xmlns:a16="http://schemas.microsoft.com/office/drawing/2014/main" val="20004"/>
                    </a:ext>
                  </a:extLst>
                </a:gridCol>
                <a:gridCol w="1326446">
                  <a:extLst>
                    <a:ext uri="{9D8B030D-6E8A-4147-A177-3AD203B41FA5}">
                      <a16:colId xmlns:a16="http://schemas.microsoft.com/office/drawing/2014/main" val="3204807376"/>
                    </a:ext>
                  </a:extLst>
                </a:gridCol>
              </a:tblGrid>
              <a:tr h="533973">
                <a:tc rowSpan="2">
                  <a:txBody>
                    <a:bodyPr/>
                    <a:lstStyle/>
                    <a:p>
                      <a:pPr algn="ctr"/>
                      <a:r>
                        <a:rPr lang="en-US" sz="1800" dirty="0">
                          <a:latin typeface="Arial" panose="020B0604020202020204" pitchFamily="34" charset="0"/>
                          <a:cs typeface="Arial" panose="020B0604020202020204" pitchFamily="34" charset="0"/>
                        </a:rPr>
                        <a:t>Number of Risk Factors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800" i="0" dirty="0">
                          <a:latin typeface="Arial" panose="020B0604020202020204" pitchFamily="34" charset="0"/>
                          <a:cs typeface="Arial" panose="020B0604020202020204" pitchFamily="34" charset="0"/>
                        </a:rPr>
                        <a:t>One-year</a:t>
                      </a:r>
                      <a:r>
                        <a:rPr lang="en-US" sz="1800" i="0" baseline="0" dirty="0">
                          <a:latin typeface="Arial" panose="020B0604020202020204" pitchFamily="34" charset="0"/>
                          <a:cs typeface="Arial" panose="020B0604020202020204" pitchFamily="34" charset="0"/>
                        </a:rPr>
                        <a:t> rate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Hazard</a:t>
                      </a:r>
                      <a:r>
                        <a:rPr lang="en-US" sz="1800" baseline="0" dirty="0">
                          <a:latin typeface="Arial" panose="020B0604020202020204" pitchFamily="34" charset="0"/>
                          <a:cs typeface="Arial" panose="020B0604020202020204" pitchFamily="34" charset="0"/>
                        </a:rPr>
                        <a:t> ratio (95% CI)</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US" sz="180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811435"/>
                  </a:ext>
                </a:extLst>
              </a:tr>
              <a:tr h="246743">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latin typeface="Arial" panose="020B0604020202020204" pitchFamily="34" charset="0"/>
                          <a:cs typeface="Arial" panose="020B0604020202020204" pitchFamily="34" charset="0"/>
                        </a:rPr>
                        <a:t>T+P</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latin typeface="Arial" panose="020B0604020202020204" pitchFamily="34" charset="0"/>
                          <a:cs typeface="Arial" panose="020B0604020202020204" pitchFamily="34" charset="0"/>
                        </a:rPr>
                        <a:t> T+A</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258389">
                <a:tc>
                  <a:txBody>
                    <a:bodyPr/>
                    <a:lstStyle/>
                    <a:p>
                      <a:pPr algn="ctr"/>
                      <a:r>
                        <a:rPr lang="en-US" sz="1800" dirty="0">
                          <a:latin typeface="Arial" panose="020B0604020202020204" pitchFamily="34" charset="0"/>
                          <a:cs typeface="Arial" panose="020B0604020202020204" pitchFamily="34" charset="0"/>
                        </a:rPr>
                        <a:t>1</a:t>
                      </a:r>
                      <a:r>
                        <a:rPr lang="en-US" sz="1800" baseline="0" dirty="0">
                          <a:latin typeface="Arial" panose="020B0604020202020204" pitchFamily="34" charset="0"/>
                          <a:cs typeface="Arial" panose="020B0604020202020204" pitchFamily="34" charset="0"/>
                        </a:rPr>
                        <a:t> – 3 </a:t>
                      </a:r>
                    </a:p>
                    <a:p>
                      <a:pPr algn="ctr"/>
                      <a:r>
                        <a:rPr lang="en-US" sz="1800" baseline="0" dirty="0">
                          <a:latin typeface="Arial" panose="020B0604020202020204" pitchFamily="34" charset="0"/>
                          <a:cs typeface="Arial" panose="020B0604020202020204" pitchFamily="34" charset="0"/>
                        </a:rPr>
                        <a:t>(n=1579)</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Arial" panose="020B0604020202020204" pitchFamily="34" charset="0"/>
                          <a:cs typeface="Arial" panose="020B0604020202020204" pitchFamily="34" charset="0"/>
                        </a:rPr>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Arial" panose="020B0604020202020204" pitchFamily="34" charset="0"/>
                          <a:cs typeface="Arial" panose="020B0604020202020204" pitchFamily="34" charset="0"/>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0.63 (0.33 – 1.22)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en-US" sz="1800" dirty="0">
                          <a:latin typeface="Arial" panose="020B0604020202020204" pitchFamily="34" charset="0"/>
                          <a:cs typeface="Arial" panose="020B0604020202020204" pitchFamily="34" charset="0"/>
                        </a:rPr>
                        <a:t>p</a:t>
                      </a:r>
                      <a:r>
                        <a:rPr lang="en-US" sz="1800" baseline="-40000" dirty="0">
                          <a:latin typeface="Arial" panose="020B0604020202020204" pitchFamily="34" charset="0"/>
                          <a:cs typeface="Arial" panose="020B0604020202020204" pitchFamily="34" charset="0"/>
                        </a:rPr>
                        <a:t>int</a:t>
                      </a:r>
                      <a:r>
                        <a:rPr lang="en-US" sz="1800" dirty="0">
                          <a:latin typeface="Arial" panose="020B0604020202020204" pitchFamily="34" charset="0"/>
                          <a:cs typeface="Arial" panose="020B0604020202020204" pitchFamily="34" charset="0"/>
                        </a:rPr>
                        <a:t> = 0.18</a:t>
                      </a:r>
                      <a:r>
                        <a:rPr lang="en-US" sz="1800" baseline="-40000" dirty="0">
                          <a:latin typeface="Arial" panose="020B0604020202020204" pitchFamily="34" charset="0"/>
                          <a:cs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25256"/>
                  </a:ext>
                </a:extLst>
              </a:tr>
              <a:tr h="1258389">
                <a:tc>
                  <a:txBody>
                    <a:bodyPr/>
                    <a:lstStyle/>
                    <a:p>
                      <a:pPr algn="ctr"/>
                      <a:r>
                        <a:rPr lang="en-US" sz="1800" dirty="0">
                          <a:latin typeface="Arial" panose="020B0604020202020204" pitchFamily="34" charset="0"/>
                          <a:cs typeface="Arial" panose="020B0604020202020204" pitchFamily="34" charset="0"/>
                        </a:rPr>
                        <a:t>4, 5 </a:t>
                      </a:r>
                    </a:p>
                    <a:p>
                      <a:pPr algn="ctr"/>
                      <a:r>
                        <a:rPr lang="en-US" sz="1800" dirty="0">
                          <a:latin typeface="Arial" panose="020B0604020202020204" pitchFamily="34" charset="0"/>
                          <a:cs typeface="Arial" panose="020B0604020202020204" pitchFamily="34" charset="0"/>
                        </a:rPr>
                        <a:t>(n=2239)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Arial" panose="020B0604020202020204" pitchFamily="34" charset="0"/>
                          <a:cs typeface="Arial" panose="020B0604020202020204" pitchFamily="34" charset="0"/>
                        </a:rPr>
                        <a:t>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Arial" panose="020B0604020202020204" pitchFamily="34" charset="0"/>
                          <a:cs typeface="Arial" panose="020B0604020202020204" pitchFamily="34" charset="0"/>
                        </a:rPr>
                        <a:t>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Arial" panose="020B0604020202020204" pitchFamily="34" charset="0"/>
                          <a:cs typeface="Arial" panose="020B0604020202020204" pitchFamily="34" charset="0"/>
                        </a:rPr>
                        <a:t>1.27 (0.83 – 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0227204"/>
                  </a:ext>
                </a:extLst>
              </a:tr>
              <a:tr h="1258389">
                <a:tc>
                  <a:txBody>
                    <a:bodyPr/>
                    <a:lstStyle/>
                    <a:p>
                      <a:pPr algn="ctr"/>
                      <a:r>
                        <a:rPr lang="en-US" sz="1800" dirty="0">
                          <a:latin typeface="Arial" panose="020B0604020202020204" pitchFamily="34" charset="0"/>
                          <a:cs typeface="Arial" panose="020B0604020202020204" pitchFamily="34" charset="0"/>
                        </a:rPr>
                        <a:t>6</a:t>
                      </a:r>
                      <a:r>
                        <a:rPr lang="en-US" sz="1800" baseline="0" dirty="0">
                          <a:latin typeface="Arial" panose="020B0604020202020204" pitchFamily="34" charset="0"/>
                          <a:cs typeface="Arial" panose="020B0604020202020204" pitchFamily="34" charset="0"/>
                        </a:rPr>
                        <a:t> – 9 </a:t>
                      </a:r>
                    </a:p>
                    <a:p>
                      <a:pPr algn="ctr"/>
                      <a:r>
                        <a:rPr lang="en-US" sz="1800" baseline="0" dirty="0">
                          <a:latin typeface="Arial" panose="020B0604020202020204" pitchFamily="34" charset="0"/>
                          <a:cs typeface="Arial" panose="020B0604020202020204" pitchFamily="34" charset="0"/>
                        </a:rPr>
                        <a:t>(n=796)</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Arial" panose="020B0604020202020204" pitchFamily="34" charset="0"/>
                          <a:cs typeface="Arial" panose="020B0604020202020204" pitchFamily="34" charset="0"/>
                        </a:rPr>
                        <a:t>8.4%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Arial" panose="020B0604020202020204" pitchFamily="34" charset="0"/>
                          <a:cs typeface="Arial" panose="020B0604020202020204" pitchFamily="34" charset="0"/>
                        </a:rPr>
                        <a:t>9.8%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Arial" panose="020B0604020202020204" pitchFamily="34" charset="0"/>
                          <a:cs typeface="Arial" panose="020B0604020202020204" pitchFamily="34" charset="0"/>
                        </a:rPr>
                        <a:t>0.86 (0.54 – 1.36)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0930254"/>
                  </a:ext>
                </a:extLst>
              </a:tr>
            </a:tbl>
          </a:graphicData>
        </a:graphic>
      </p:graphicFrame>
      <p:graphicFrame>
        <p:nvGraphicFramePr>
          <p:cNvPr id="4" name="Chart 3"/>
          <p:cNvGraphicFramePr/>
          <p:nvPr>
            <p:extLst>
              <p:ext uri="{D42A27DB-BD31-4B8C-83A1-F6EECF244321}">
                <p14:modId xmlns:p14="http://schemas.microsoft.com/office/powerpoint/2010/main" val="203072091"/>
              </p:ext>
            </p:extLst>
          </p:nvPr>
        </p:nvGraphicFramePr>
        <p:xfrm>
          <a:off x="2255362" y="1828800"/>
          <a:ext cx="9182704" cy="4632489"/>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p:cNvGrpSpPr/>
          <p:nvPr/>
        </p:nvGrpSpPr>
        <p:grpSpPr>
          <a:xfrm>
            <a:off x="2421062" y="6461289"/>
            <a:ext cx="9017000" cy="369332"/>
            <a:chOff x="3146775" y="6461289"/>
            <a:chExt cx="9017000" cy="369332"/>
          </a:xfrm>
        </p:grpSpPr>
        <p:sp>
          <p:nvSpPr>
            <p:cNvPr id="3" name="TextBox 2"/>
            <p:cNvSpPr txBox="1"/>
            <p:nvPr/>
          </p:nvSpPr>
          <p:spPr>
            <a:xfrm>
              <a:off x="3146775" y="6461289"/>
              <a:ext cx="9017000" cy="369332"/>
            </a:xfrm>
            <a:prstGeom prst="rect">
              <a:avLst/>
            </a:prstGeom>
            <a:noFill/>
          </p:spPr>
          <p:txBody>
            <a:bodyPr wrap="square" rtlCol="0">
              <a:spAutoFit/>
            </a:bodyPr>
            <a:lstStyle/>
            <a:p>
              <a:r>
                <a:rPr lang="en-US" i="1" dirty="0">
                  <a:latin typeface="Arial"/>
                  <a:cs typeface="Arial"/>
                </a:rPr>
                <a:t>                  </a:t>
              </a:r>
              <a:r>
                <a:rPr lang="en-US" i="1" dirty="0" err="1">
                  <a:latin typeface="Arial"/>
                  <a:cs typeface="Arial"/>
                </a:rPr>
                <a:t>Ticagrelor</a:t>
              </a:r>
              <a:r>
                <a:rPr lang="en-US" i="1" dirty="0">
                  <a:latin typeface="Arial"/>
                  <a:cs typeface="Arial"/>
                </a:rPr>
                <a:t> </a:t>
              </a:r>
              <a:r>
                <a:rPr lang="en-US" i="1" dirty="0" err="1">
                  <a:latin typeface="Arial"/>
                  <a:cs typeface="Arial"/>
                </a:rPr>
                <a:t>monotherapy</a:t>
              </a:r>
              <a:r>
                <a:rPr lang="en-US" i="1" dirty="0">
                  <a:latin typeface="Arial"/>
                  <a:cs typeface="Arial"/>
                </a:rPr>
                <a:t> better           </a:t>
              </a:r>
              <a:r>
                <a:rPr lang="en-US" i="1" dirty="0" err="1">
                  <a:latin typeface="Arial"/>
                  <a:cs typeface="Arial"/>
                </a:rPr>
                <a:t>Ticagrelor</a:t>
              </a:r>
              <a:r>
                <a:rPr lang="en-US" i="1" dirty="0">
                  <a:latin typeface="Arial"/>
                  <a:cs typeface="Arial"/>
                </a:rPr>
                <a:t> </a:t>
              </a:r>
              <a:r>
                <a:rPr lang="en-US" i="1" dirty="0" err="1">
                  <a:latin typeface="Arial"/>
                  <a:cs typeface="Arial"/>
                </a:rPr>
                <a:t>monotherapy</a:t>
              </a:r>
              <a:r>
                <a:rPr lang="en-US" i="1" dirty="0">
                  <a:latin typeface="Arial"/>
                  <a:cs typeface="Arial"/>
                </a:rPr>
                <a:t> worse</a:t>
              </a:r>
            </a:p>
          </p:txBody>
        </p:sp>
        <p:cxnSp>
          <p:nvCxnSpPr>
            <p:cNvPr id="6" name="Straight Arrow Connector 5"/>
            <p:cNvCxnSpPr/>
            <p:nvPr/>
          </p:nvCxnSpPr>
          <p:spPr>
            <a:xfrm flipH="1">
              <a:off x="5922434" y="6461289"/>
              <a:ext cx="14919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119534" y="6461289"/>
              <a:ext cx="14919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AED4E7AD-9F85-984F-BBF5-8081B150722E}"/>
              </a:ext>
            </a:extLst>
          </p:cNvPr>
          <p:cNvSpPr txBox="1"/>
          <p:nvPr/>
        </p:nvSpPr>
        <p:spPr>
          <a:xfrm>
            <a:off x="0" y="239249"/>
            <a:ext cx="12191999" cy="523220"/>
          </a:xfrm>
          <a:prstGeom prst="rect">
            <a:avLst/>
          </a:prstGeom>
          <a:noFill/>
        </p:spPr>
        <p:txBody>
          <a:bodyPr wrap="square" rtlCol="0">
            <a:spAutoFit/>
          </a:bodyPr>
          <a:lstStyle/>
          <a:p>
            <a:pPr algn="ctr"/>
            <a:r>
              <a:rPr lang="en-US" sz="2800" b="1" dirty="0">
                <a:solidFill>
                  <a:srgbClr val="B2860E"/>
                </a:solidFill>
                <a:latin typeface="Arial" panose="020B0604020202020204" pitchFamily="34" charset="0"/>
                <a:cs typeface="Arial" panose="020B0604020202020204" pitchFamily="34" charset="0"/>
              </a:rPr>
              <a:t>TWILIGHT-ACS: Death, MI or Stroke in Relation to Risk Factor Burden</a:t>
            </a:r>
          </a:p>
        </p:txBody>
      </p:sp>
    </p:spTree>
    <p:extLst>
      <p:ext uri="{BB962C8B-B14F-4D97-AF65-F5344CB8AC3E}">
        <p14:creationId xmlns:p14="http://schemas.microsoft.com/office/powerpoint/2010/main" val="3942282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ED4E7AD-9F85-984F-BBF5-8081B150722E}"/>
              </a:ext>
            </a:extLst>
          </p:cNvPr>
          <p:cNvSpPr txBox="1"/>
          <p:nvPr/>
        </p:nvSpPr>
        <p:spPr>
          <a:xfrm>
            <a:off x="0" y="216607"/>
            <a:ext cx="12191999" cy="646331"/>
          </a:xfrm>
          <a:prstGeom prst="rect">
            <a:avLst/>
          </a:prstGeom>
          <a:noFill/>
        </p:spPr>
        <p:txBody>
          <a:bodyPr wrap="square" rtlCol="0" anchor="ctr">
            <a:spAutoFit/>
          </a:bodyPr>
          <a:lstStyle/>
          <a:p>
            <a:pPr algn="ctr"/>
            <a:r>
              <a:rPr lang="en-US" sz="3600" b="1" dirty="0">
                <a:solidFill>
                  <a:srgbClr val="B2860E"/>
                </a:solidFill>
                <a:latin typeface="Arial" panose="020B0604020202020204" pitchFamily="34" charset="0"/>
                <a:cs typeface="Arial" panose="020B0604020202020204" pitchFamily="34" charset="0"/>
              </a:rPr>
              <a:t>TWILIGHT-ACS: Pre-specified Ischemic Endpoints</a:t>
            </a:r>
          </a:p>
        </p:txBody>
      </p:sp>
      <p:graphicFrame>
        <p:nvGraphicFramePr>
          <p:cNvPr id="9" name="Chart 8"/>
          <p:cNvGraphicFramePr/>
          <p:nvPr>
            <p:extLst>
              <p:ext uri="{D42A27DB-BD31-4B8C-83A1-F6EECF244321}">
                <p14:modId xmlns:p14="http://schemas.microsoft.com/office/powerpoint/2010/main" val="835116694"/>
              </p:ext>
            </p:extLst>
          </p:nvPr>
        </p:nvGraphicFramePr>
        <p:xfrm>
          <a:off x="584638" y="862938"/>
          <a:ext cx="11607361" cy="556257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974985" y="1918557"/>
            <a:ext cx="2351075" cy="446276"/>
          </a:xfrm>
          <a:prstGeom prst="rect">
            <a:avLst/>
          </a:prstGeom>
          <a:noFill/>
        </p:spPr>
        <p:txBody>
          <a:bodyPr wrap="square" rtlCol="0" anchor="ctr">
            <a:spAutoFit/>
          </a:bodyPr>
          <a:lstStyle/>
          <a:p>
            <a:pPr algn="ctr"/>
            <a:r>
              <a:rPr lang="en-US" sz="700" b="1" dirty="0">
                <a:latin typeface="Arial" panose="020B0604020202020204" pitchFamily="34" charset="0"/>
                <a:cs typeface="Arial" panose="020B0604020202020204" pitchFamily="34" charset="0"/>
              </a:rPr>
              <a:t> </a:t>
            </a:r>
          </a:p>
          <a:p>
            <a:pPr algn="ctr"/>
            <a:r>
              <a:rPr lang="en-US" sz="1600" b="1" dirty="0">
                <a:latin typeface="Arial" panose="020B0604020202020204" pitchFamily="34" charset="0"/>
                <a:cs typeface="Arial" panose="020B0604020202020204" pitchFamily="34" charset="0"/>
              </a:rPr>
              <a:t>p = 0.77</a:t>
            </a:r>
          </a:p>
        </p:txBody>
      </p:sp>
      <p:sp>
        <p:nvSpPr>
          <p:cNvPr id="11" name="TextBox 10"/>
          <p:cNvSpPr txBox="1"/>
          <p:nvPr/>
        </p:nvSpPr>
        <p:spPr>
          <a:xfrm>
            <a:off x="3139424" y="3706712"/>
            <a:ext cx="2351075" cy="446276"/>
          </a:xfrm>
          <a:prstGeom prst="rect">
            <a:avLst/>
          </a:prstGeom>
          <a:noFill/>
        </p:spPr>
        <p:txBody>
          <a:bodyPr wrap="square" rtlCol="0" anchor="ctr">
            <a:spAutoFit/>
          </a:bodyPr>
          <a:lstStyle/>
          <a:p>
            <a:pPr algn="ctr"/>
            <a:endParaRPr lang="en-US" sz="700" b="1"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p = 0.14</a:t>
            </a:r>
          </a:p>
        </p:txBody>
      </p:sp>
      <p:sp>
        <p:nvSpPr>
          <p:cNvPr id="12" name="TextBox 11"/>
          <p:cNvSpPr txBox="1"/>
          <p:nvPr/>
        </p:nvSpPr>
        <p:spPr>
          <a:xfrm>
            <a:off x="5490499" y="2632182"/>
            <a:ext cx="2351075" cy="446276"/>
          </a:xfrm>
          <a:prstGeom prst="rect">
            <a:avLst/>
          </a:prstGeom>
          <a:noFill/>
        </p:spPr>
        <p:txBody>
          <a:bodyPr wrap="square" rtlCol="0" anchor="ctr">
            <a:spAutoFit/>
          </a:bodyPr>
          <a:lstStyle/>
          <a:p>
            <a:pPr algn="ctr"/>
            <a:endParaRPr lang="en-US" sz="700" b="1"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p = 0.99</a:t>
            </a:r>
          </a:p>
        </p:txBody>
      </p:sp>
      <p:sp>
        <p:nvSpPr>
          <p:cNvPr id="13" name="TextBox 12"/>
          <p:cNvSpPr txBox="1"/>
          <p:nvPr/>
        </p:nvSpPr>
        <p:spPr>
          <a:xfrm>
            <a:off x="7654938" y="4410963"/>
            <a:ext cx="2351075" cy="446276"/>
          </a:xfrm>
          <a:prstGeom prst="rect">
            <a:avLst/>
          </a:prstGeom>
          <a:noFill/>
        </p:spPr>
        <p:txBody>
          <a:bodyPr wrap="square" rtlCol="0" anchor="ctr">
            <a:spAutoFit/>
          </a:bodyPr>
          <a:lstStyle/>
          <a:p>
            <a:pPr algn="ctr"/>
            <a:endParaRPr lang="en-US" sz="700" b="1"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p = 0.21</a:t>
            </a:r>
          </a:p>
        </p:txBody>
      </p:sp>
      <p:sp>
        <p:nvSpPr>
          <p:cNvPr id="14" name="TextBox 13"/>
          <p:cNvSpPr txBox="1"/>
          <p:nvPr/>
        </p:nvSpPr>
        <p:spPr>
          <a:xfrm>
            <a:off x="9758380" y="4410963"/>
            <a:ext cx="2351075" cy="446276"/>
          </a:xfrm>
          <a:prstGeom prst="rect">
            <a:avLst/>
          </a:prstGeom>
          <a:noFill/>
        </p:spPr>
        <p:txBody>
          <a:bodyPr wrap="square" rtlCol="0">
            <a:spAutoFit/>
          </a:bodyPr>
          <a:lstStyle/>
          <a:p>
            <a:pPr algn="ctr"/>
            <a:r>
              <a:rPr lang="en-US" sz="700" b="1" dirty="0">
                <a:latin typeface="Arial" panose="020B0604020202020204" pitchFamily="34" charset="0"/>
                <a:cs typeface="Arial" panose="020B0604020202020204" pitchFamily="34" charset="0"/>
              </a:rPr>
              <a:t> </a:t>
            </a:r>
          </a:p>
          <a:p>
            <a:pPr algn="ctr"/>
            <a:r>
              <a:rPr lang="en-US" sz="1600" b="1" dirty="0">
                <a:latin typeface="Arial" panose="020B0604020202020204" pitchFamily="34" charset="0"/>
                <a:cs typeface="Arial" panose="020B0604020202020204" pitchFamily="34" charset="0"/>
              </a:rPr>
              <a:t>p = 0.38</a:t>
            </a:r>
          </a:p>
        </p:txBody>
      </p:sp>
      <p:sp>
        <p:nvSpPr>
          <p:cNvPr id="15" name="TextBox 9"/>
          <p:cNvSpPr txBox="1"/>
          <p:nvPr/>
        </p:nvSpPr>
        <p:spPr>
          <a:xfrm rot="16200000">
            <a:off x="-1486705" y="3222318"/>
            <a:ext cx="3681020"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a:latin typeface="Arial" panose="020B0604020202020204" pitchFamily="34" charset="0"/>
                <a:cs typeface="Arial" panose="020B0604020202020204" pitchFamily="34" charset="0"/>
              </a:rPr>
              <a:t>One-Year Event Rate, %</a:t>
            </a:r>
            <a:endParaRPr lang="en-US" sz="24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27E01BD-CD9A-1342-A639-2A4E48DB83B1}"/>
              </a:ext>
            </a:extLst>
          </p:cNvPr>
          <p:cNvPicPr>
            <a:picLocks noChangeAspect="1"/>
          </p:cNvPicPr>
          <p:nvPr/>
        </p:nvPicPr>
        <p:blipFill rotWithShape="1">
          <a:blip r:embed="rId3"/>
          <a:srcRect t="95443" b="3164"/>
          <a:stretch/>
        </p:blipFill>
        <p:spPr>
          <a:xfrm>
            <a:off x="-6350" y="6473163"/>
            <a:ext cx="12198350" cy="45719"/>
          </a:xfrm>
          <a:prstGeom prst="rect">
            <a:avLst/>
          </a:prstGeom>
        </p:spPr>
      </p:pic>
      <p:sp>
        <p:nvSpPr>
          <p:cNvPr id="17" name="Rectangle 16">
            <a:extLst>
              <a:ext uri="{FF2B5EF4-FFF2-40B4-BE49-F238E27FC236}">
                <a16:creationId xmlns:a16="http://schemas.microsoft.com/office/drawing/2014/main" id="{9AB65388-091C-AA4D-8A46-4066724BAB6D}"/>
              </a:ext>
            </a:extLst>
          </p:cNvPr>
          <p:cNvSpPr/>
          <p:nvPr/>
        </p:nvSpPr>
        <p:spPr>
          <a:xfrm>
            <a:off x="-6351" y="6509367"/>
            <a:ext cx="12198351" cy="351905"/>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566A4D8-49C5-BD4B-BBAB-53EBA5E609ED}"/>
              </a:ext>
            </a:extLst>
          </p:cNvPr>
          <p:cNvSpPr txBox="1"/>
          <p:nvPr/>
        </p:nvSpPr>
        <p:spPr>
          <a:xfrm>
            <a:off x="138554" y="6566518"/>
            <a:ext cx="4333795" cy="342401"/>
          </a:xfrm>
          <a:prstGeom prst="rect">
            <a:avLst/>
          </a:prstGeom>
          <a:noFill/>
        </p:spPr>
        <p:txBody>
          <a:bodyPr wrap="square" rtlCol="0">
            <a:spAutoFit/>
          </a:bodyPr>
          <a:lstStyle/>
          <a:p>
            <a:pPr>
              <a:lnSpc>
                <a:spcPts val="1820"/>
              </a:lnSpc>
            </a:pPr>
            <a:r>
              <a:rPr lang="en-US" b="1" dirty="0" err="1">
                <a:solidFill>
                  <a:schemeClr val="bg1"/>
                </a:solidFill>
                <a:latin typeface="Lub Dub" panose="020B0603030403020204" pitchFamily="34" charset="77"/>
                <a:cs typeface="Arial" panose="020B0604020202020204" pitchFamily="34" charset="0"/>
              </a:rPr>
              <a:t>ScientificSessions.org</a:t>
            </a:r>
            <a:endParaRPr lang="en-US" b="1" dirty="0">
              <a:solidFill>
                <a:schemeClr val="bg1"/>
              </a:solidFill>
              <a:latin typeface="Lub Dub" panose="020B0603030403020204" pitchFamily="34" charset="77"/>
              <a:cs typeface="Arial" panose="020B0604020202020204" pitchFamily="34" charset="0"/>
            </a:endParaRPr>
          </a:p>
        </p:txBody>
      </p:sp>
      <p:sp>
        <p:nvSpPr>
          <p:cNvPr id="19" name="TextBox 18">
            <a:extLst>
              <a:ext uri="{FF2B5EF4-FFF2-40B4-BE49-F238E27FC236}">
                <a16:creationId xmlns:a16="http://schemas.microsoft.com/office/drawing/2014/main" id="{799CF88F-46AF-664E-8E0C-49AC50444A6A}"/>
              </a:ext>
            </a:extLst>
          </p:cNvPr>
          <p:cNvSpPr txBox="1"/>
          <p:nvPr/>
        </p:nvSpPr>
        <p:spPr>
          <a:xfrm>
            <a:off x="7719653" y="6566518"/>
            <a:ext cx="4333795" cy="342401"/>
          </a:xfrm>
          <a:prstGeom prst="rect">
            <a:avLst/>
          </a:prstGeom>
          <a:noFill/>
        </p:spPr>
        <p:txBody>
          <a:bodyPr wrap="square" rtlCol="0">
            <a:spAutoFit/>
          </a:bodyPr>
          <a:lstStyle/>
          <a:p>
            <a:pPr algn="r">
              <a:lnSpc>
                <a:spcPts val="1820"/>
              </a:lnSpc>
            </a:pPr>
            <a:r>
              <a:rPr lang="en-US" b="1" dirty="0">
                <a:solidFill>
                  <a:schemeClr val="bg1"/>
                </a:solidFill>
                <a:latin typeface="Lub Dub" panose="020B0603030403020204" pitchFamily="34" charset="77"/>
                <a:cs typeface="Arial" panose="020B0604020202020204" pitchFamily="34" charset="0"/>
              </a:rPr>
              <a:t>#AHA19</a:t>
            </a:r>
          </a:p>
        </p:txBody>
      </p:sp>
      <p:grpSp>
        <p:nvGrpSpPr>
          <p:cNvPr id="24" name="Group 23"/>
          <p:cNvGrpSpPr/>
          <p:nvPr/>
        </p:nvGrpSpPr>
        <p:grpSpPr>
          <a:xfrm>
            <a:off x="4036193" y="1597251"/>
            <a:ext cx="4966696" cy="307777"/>
            <a:chOff x="3874291" y="710163"/>
            <a:chExt cx="4966696" cy="307777"/>
          </a:xfrm>
        </p:grpSpPr>
        <p:sp>
          <p:nvSpPr>
            <p:cNvPr id="25" name="Rectangle 24"/>
            <p:cNvSpPr/>
            <p:nvPr/>
          </p:nvSpPr>
          <p:spPr>
            <a:xfrm>
              <a:off x="3874291" y="809187"/>
              <a:ext cx="109728" cy="1097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TextBox 25"/>
            <p:cNvSpPr txBox="1"/>
            <p:nvPr/>
          </p:nvSpPr>
          <p:spPr>
            <a:xfrm>
              <a:off x="4095749" y="710163"/>
              <a:ext cx="2261682" cy="307777"/>
            </a:xfrm>
            <a:prstGeom prst="rect">
              <a:avLst/>
            </a:prstGeom>
            <a:noFill/>
          </p:spPr>
          <p:txBody>
            <a:bodyPr wrap="square" lIns="0" tIns="0" rIns="0" bIns="0" rtlCol="0" anchor="ctr">
              <a:spAutoFit/>
            </a:bodyPr>
            <a:lstStyle/>
            <a:p>
              <a:r>
                <a:rPr lang="en-US" sz="2000" b="1" dirty="0"/>
                <a:t>Ticagrelor + Placebo</a:t>
              </a:r>
            </a:p>
          </p:txBody>
        </p:sp>
        <p:sp>
          <p:nvSpPr>
            <p:cNvPr id="27" name="Rectangle 26"/>
            <p:cNvSpPr/>
            <p:nvPr/>
          </p:nvSpPr>
          <p:spPr>
            <a:xfrm>
              <a:off x="6462416" y="809187"/>
              <a:ext cx="109728" cy="1097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TextBox 27"/>
            <p:cNvSpPr txBox="1"/>
            <p:nvPr/>
          </p:nvSpPr>
          <p:spPr>
            <a:xfrm>
              <a:off x="6683874" y="710163"/>
              <a:ext cx="2157113" cy="307777"/>
            </a:xfrm>
            <a:prstGeom prst="rect">
              <a:avLst/>
            </a:prstGeom>
            <a:noFill/>
          </p:spPr>
          <p:txBody>
            <a:bodyPr wrap="square" lIns="0" tIns="0" rIns="0" bIns="0" rtlCol="0" anchor="ctr">
              <a:spAutoFit/>
            </a:bodyPr>
            <a:lstStyle/>
            <a:p>
              <a:r>
                <a:rPr lang="en-US" sz="2000" b="1" dirty="0"/>
                <a:t>Ticagrelor + Aspirin</a:t>
              </a:r>
            </a:p>
          </p:txBody>
        </p:sp>
      </p:grpSp>
    </p:spTree>
    <p:extLst>
      <p:ext uri="{BB962C8B-B14F-4D97-AF65-F5344CB8AC3E}">
        <p14:creationId xmlns:p14="http://schemas.microsoft.com/office/powerpoint/2010/main" val="1129437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ED4E7AD-9F85-984F-BBF5-8081B150722E}"/>
              </a:ext>
            </a:extLst>
          </p:cNvPr>
          <p:cNvSpPr txBox="1"/>
          <p:nvPr/>
        </p:nvSpPr>
        <p:spPr>
          <a:xfrm>
            <a:off x="0" y="84026"/>
            <a:ext cx="12191999" cy="569387"/>
          </a:xfrm>
          <a:prstGeom prst="rect">
            <a:avLst/>
          </a:prstGeom>
          <a:noFill/>
        </p:spPr>
        <p:txBody>
          <a:bodyPr wrap="square" rtlCol="0">
            <a:spAutoFit/>
          </a:bodyPr>
          <a:lstStyle/>
          <a:p>
            <a:pPr algn="ctr"/>
            <a:r>
              <a:rPr lang="en-US" sz="3100" b="1" dirty="0">
                <a:solidFill>
                  <a:srgbClr val="B2860E"/>
                </a:solidFill>
                <a:latin typeface="Arial" panose="020B0604020202020204" pitchFamily="34" charset="0"/>
                <a:cs typeface="Arial" panose="020B0604020202020204" pitchFamily="34" charset="0"/>
              </a:rPr>
              <a:t>TWILIGHT-ACS: Adjusted Hazards for Death, MI, Stroke</a:t>
            </a:r>
          </a:p>
        </p:txBody>
      </p:sp>
      <p:graphicFrame>
        <p:nvGraphicFramePr>
          <p:cNvPr id="9" name="all proc">
            <a:extLst>
              <a:ext uri="{FF2B5EF4-FFF2-40B4-BE49-F238E27FC236}">
                <a16:creationId xmlns:a16="http://schemas.microsoft.com/office/drawing/2014/main" id="{6F398754-F2B1-FB4E-9019-8B84E7DAC81F}"/>
              </a:ext>
            </a:extLst>
          </p:cNvPr>
          <p:cNvGraphicFramePr>
            <a:graphicFrameLocks/>
          </p:cNvGraphicFramePr>
          <p:nvPr>
            <p:extLst>
              <p:ext uri="{D42A27DB-BD31-4B8C-83A1-F6EECF244321}">
                <p14:modId xmlns:p14="http://schemas.microsoft.com/office/powerpoint/2010/main" val="3433538358"/>
              </p:ext>
            </p:extLst>
          </p:nvPr>
        </p:nvGraphicFramePr>
        <p:xfrm>
          <a:off x="1485900" y="666750"/>
          <a:ext cx="9220200" cy="5758769"/>
        </p:xfrm>
        <a:graphic>
          <a:graphicData uri="http://schemas.openxmlformats.org/drawingml/2006/table">
            <a:tbl>
              <a:tblPr firstRow="1" bandRow="1">
                <a:tableStyleId>{5C22544A-7EE6-4342-B048-85BDC9FD1C3A}</a:tableStyleId>
              </a:tblPr>
              <a:tblGrid>
                <a:gridCol w="5908322">
                  <a:extLst>
                    <a:ext uri="{9D8B030D-6E8A-4147-A177-3AD203B41FA5}">
                      <a16:colId xmlns:a16="http://schemas.microsoft.com/office/drawing/2014/main" val="4098331847"/>
                    </a:ext>
                  </a:extLst>
                </a:gridCol>
                <a:gridCol w="3311878">
                  <a:extLst>
                    <a:ext uri="{9D8B030D-6E8A-4147-A177-3AD203B41FA5}">
                      <a16:colId xmlns:a16="http://schemas.microsoft.com/office/drawing/2014/main" val="3953324975"/>
                    </a:ext>
                  </a:extLst>
                </a:gridCol>
              </a:tblGrid>
              <a:tr h="635539">
                <a:tc>
                  <a:txBody>
                    <a:bodyPr/>
                    <a:lstStyle/>
                    <a:p>
                      <a:pPr algn="l"/>
                      <a:r>
                        <a:rPr lang="en-US" sz="1800" b="1" i="0" dirty="0">
                          <a:latin typeface="Arial" panose="020B0604020202020204" pitchFamily="34" charset="0"/>
                          <a:cs typeface="Arial" panose="020B0604020202020204" pitchFamily="34" charset="0"/>
                        </a:rPr>
                        <a:t>Variable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1F61"/>
                    </a:solidFill>
                  </a:tcPr>
                </a:tc>
                <a:tc>
                  <a:txBody>
                    <a:bodyPr/>
                    <a:lstStyle/>
                    <a:p>
                      <a:pPr algn="ctr" fontAlgn="ctr"/>
                      <a:r>
                        <a:rPr lang="en-US" sz="1800" b="1" i="0" u="none" strike="noStrike">
                          <a:solidFill>
                            <a:schemeClr val="bg1"/>
                          </a:solidFill>
                          <a:effectLst/>
                          <a:latin typeface="Arial" panose="020B0604020202020204" pitchFamily="34" charset="0"/>
                          <a:cs typeface="Arial" panose="020B0604020202020204" pitchFamily="34" charset="0"/>
                        </a:rPr>
                        <a:t>HR (95% CI</a:t>
                      </a:r>
                      <a:r>
                        <a:rPr lang="en-US" sz="1800" b="1" i="0" u="none" strike="noStrike" dirty="0">
                          <a:solidFill>
                            <a:schemeClr val="bg1"/>
                          </a:solidFill>
                          <a:effectLst/>
                          <a:latin typeface="Arial" panose="020B0604020202020204" pitchFamily="34" charset="0"/>
                          <a:cs typeface="Arial" panose="020B0604020202020204" pitchFamily="34" charset="0"/>
                        </a:rPr>
                        <a:t>)</a:t>
                      </a:r>
                    </a:p>
                  </a:txBody>
                  <a:tcPr marL="9525" marR="9525" marT="9525" marB="0"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001F61"/>
                    </a:solidFill>
                  </a:tcPr>
                </a:tc>
                <a:extLst>
                  <a:ext uri="{0D108BD9-81ED-4DB2-BD59-A6C34878D82A}">
                    <a16:rowId xmlns:a16="http://schemas.microsoft.com/office/drawing/2014/main" val="3050193772"/>
                  </a:ext>
                </a:extLst>
              </a:tr>
              <a:tr h="365945">
                <a:tc>
                  <a:txBody>
                    <a:bodyPr/>
                    <a:lstStyle/>
                    <a:p>
                      <a:pPr algn="l" fontAlgn="ctr"/>
                      <a:r>
                        <a:rPr lang="en-US" sz="1800" b="1" i="0" u="none" strike="noStrike">
                          <a:solidFill>
                            <a:srgbClr val="001F61"/>
                          </a:solidFill>
                          <a:effectLst/>
                          <a:latin typeface="Arial" panose="020B0604020202020204" pitchFamily="34" charset="0"/>
                          <a:cs typeface="Arial" panose="020B0604020202020204" pitchFamily="34" charset="0"/>
                        </a:rPr>
                        <a:t>Ticagrelor</a:t>
                      </a:r>
                      <a:r>
                        <a:rPr lang="en-US" sz="1800" b="1" i="0" u="none" strike="noStrike" baseline="0">
                          <a:solidFill>
                            <a:srgbClr val="001F61"/>
                          </a:solidFill>
                          <a:effectLst/>
                          <a:latin typeface="Arial" panose="020B0604020202020204" pitchFamily="34" charset="0"/>
                          <a:cs typeface="Arial" panose="020B0604020202020204" pitchFamily="34" charset="0"/>
                        </a:rPr>
                        <a:t> plus Placebo</a:t>
                      </a:r>
                      <a:endParaRPr lang="en-US" sz="18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solidFill>
                  </a:tcPr>
                </a:tc>
                <a:tc>
                  <a:txBody>
                    <a:bodyPr/>
                    <a:lstStyle/>
                    <a:p>
                      <a:pPr algn="ctr" fontAlgn="ctr"/>
                      <a:r>
                        <a:rPr lang="en-US" sz="1800" b="0" i="0" u="none" strike="noStrike">
                          <a:solidFill>
                            <a:srgbClr val="001F61"/>
                          </a:solidFill>
                          <a:effectLst/>
                          <a:latin typeface="Arial" panose="020B0604020202020204" pitchFamily="34" charset="0"/>
                          <a:cs typeface="Arial" panose="020B0604020202020204" pitchFamily="34" charset="0"/>
                        </a:rPr>
                        <a:t>1.02 (</a:t>
                      </a:r>
                      <a:r>
                        <a:rPr lang="en-US" sz="1800" b="0" i="0" u="none" strike="noStrike" dirty="0">
                          <a:solidFill>
                            <a:srgbClr val="001F61"/>
                          </a:solidFill>
                          <a:effectLst/>
                          <a:latin typeface="Arial" panose="020B0604020202020204" pitchFamily="34" charset="0"/>
                          <a:cs typeface="Arial" panose="020B0604020202020204" pitchFamily="34" charset="0"/>
                        </a:rPr>
                        <a:t>0.74-1.41)</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265442028"/>
                  </a:ext>
                </a:extLst>
              </a:tr>
              <a:tr h="365945">
                <a:tc>
                  <a:txBody>
                    <a:bodyPr/>
                    <a:lstStyle/>
                    <a:p>
                      <a:pPr algn="l" fontAlgn="ctr"/>
                      <a:r>
                        <a:rPr lang="en-US" sz="1800" b="1" i="0" u="none" strike="noStrike">
                          <a:solidFill>
                            <a:srgbClr val="001F61"/>
                          </a:solidFill>
                          <a:effectLst/>
                          <a:latin typeface="Arial" panose="020B0604020202020204" pitchFamily="34" charset="0"/>
                          <a:cs typeface="Arial" panose="020B0604020202020204" pitchFamily="34" charset="0"/>
                        </a:rPr>
                        <a:t>Age, per year increase</a:t>
                      </a:r>
                      <a:endParaRPr lang="en-US" sz="18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800" b="0" i="0" u="none" strike="noStrike">
                          <a:solidFill>
                            <a:srgbClr val="001F61"/>
                          </a:solidFill>
                          <a:effectLst/>
                          <a:latin typeface="Arial" panose="020B0604020202020204" pitchFamily="34" charset="0"/>
                          <a:cs typeface="Arial" panose="020B0604020202020204" pitchFamily="34" charset="0"/>
                        </a:rPr>
                        <a:t>1.01 (</a:t>
                      </a:r>
                      <a:r>
                        <a:rPr lang="en-US" sz="1800" b="0" i="0" u="none" strike="noStrike" dirty="0">
                          <a:solidFill>
                            <a:srgbClr val="001F61"/>
                          </a:solidFill>
                          <a:effectLst/>
                          <a:latin typeface="Arial" panose="020B0604020202020204" pitchFamily="34" charset="0"/>
                          <a:cs typeface="Arial" panose="020B0604020202020204" pitchFamily="34" charset="0"/>
                        </a:rPr>
                        <a:t>0.99-1.03)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80681589"/>
                  </a:ext>
                </a:extLst>
              </a:tr>
              <a:tr h="365945">
                <a:tc>
                  <a:txBody>
                    <a:bodyPr/>
                    <a:lstStyle/>
                    <a:p>
                      <a:pPr algn="l" fontAlgn="ctr"/>
                      <a:r>
                        <a:rPr lang="en-US" sz="1800" b="1" i="0" u="none" strike="noStrike">
                          <a:solidFill>
                            <a:srgbClr val="001F61"/>
                          </a:solidFill>
                          <a:effectLst/>
                          <a:latin typeface="Arial" panose="020B0604020202020204" pitchFamily="34" charset="0"/>
                          <a:cs typeface="Arial" panose="020B0604020202020204" pitchFamily="34" charset="0"/>
                        </a:rPr>
                        <a:t> Female sex</a:t>
                      </a:r>
                      <a:endParaRPr lang="en-US" sz="1800" b="1"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800" b="0" i="0" u="none" strike="noStrike">
                          <a:solidFill>
                            <a:srgbClr val="001F61"/>
                          </a:solidFill>
                          <a:effectLst/>
                          <a:latin typeface="Arial" panose="020B0604020202020204" pitchFamily="34" charset="0"/>
                          <a:cs typeface="Arial" panose="020B0604020202020204" pitchFamily="34" charset="0"/>
                        </a:rPr>
                        <a:t>0.92 (</a:t>
                      </a:r>
                      <a:r>
                        <a:rPr lang="en-US" sz="1800" b="0" i="0" u="none" strike="noStrike" dirty="0">
                          <a:solidFill>
                            <a:srgbClr val="001F61"/>
                          </a:solidFill>
                          <a:effectLst/>
                          <a:latin typeface="Arial" panose="020B0604020202020204" pitchFamily="34" charset="0"/>
                          <a:cs typeface="Arial" panose="020B0604020202020204" pitchFamily="34" charset="0"/>
                        </a:rPr>
                        <a:t>0.62-1.36)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51712759"/>
                  </a:ext>
                </a:extLst>
              </a:tr>
              <a:tr h="365945">
                <a:tc>
                  <a:txBody>
                    <a:bodyPr/>
                    <a:lstStyle/>
                    <a:p>
                      <a:pPr algn="l" fontAlgn="ctr"/>
                      <a:r>
                        <a:rPr lang="en-US" sz="1800" b="1" i="0" u="none" strike="noStrike">
                          <a:solidFill>
                            <a:srgbClr val="001F61"/>
                          </a:solidFill>
                          <a:effectLst/>
                          <a:latin typeface="Arial" panose="020B0604020202020204" pitchFamily="34" charset="0"/>
                          <a:cs typeface="Arial" panose="020B0604020202020204" pitchFamily="34" charset="0"/>
                        </a:rPr>
                        <a:t>Troponin (+)</a:t>
                      </a:r>
                      <a:endParaRPr lang="en-US" sz="18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800" b="0" i="0" u="none" strike="noStrike">
                          <a:solidFill>
                            <a:srgbClr val="001F61"/>
                          </a:solidFill>
                          <a:effectLst/>
                          <a:latin typeface="Arial" panose="020B0604020202020204" pitchFamily="34" charset="0"/>
                          <a:cs typeface="Arial" panose="020B0604020202020204" pitchFamily="34" charset="0"/>
                        </a:rPr>
                        <a:t>1.77 (</a:t>
                      </a:r>
                      <a:r>
                        <a:rPr lang="en-US" sz="1800" b="0" i="0" u="none" strike="noStrike" dirty="0">
                          <a:solidFill>
                            <a:srgbClr val="001F61"/>
                          </a:solidFill>
                          <a:effectLst/>
                          <a:latin typeface="Arial" panose="020B0604020202020204" pitchFamily="34" charset="0"/>
                          <a:cs typeface="Arial" panose="020B0604020202020204" pitchFamily="34" charset="0"/>
                        </a:rPr>
                        <a:t>1.23-2.55)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28708337"/>
                  </a:ext>
                </a:extLst>
              </a:tr>
              <a:tr h="365945">
                <a:tc>
                  <a:txBody>
                    <a:bodyPr/>
                    <a:lstStyle/>
                    <a:p>
                      <a:pPr marL="6350" lvl="0" indent="-6350" algn="l" fontAlgn="ctr">
                        <a:tabLst/>
                      </a:pPr>
                      <a:r>
                        <a:rPr lang="en-US" sz="1800" b="1" i="0" u="none" strike="noStrike">
                          <a:solidFill>
                            <a:srgbClr val="001F61"/>
                          </a:solidFill>
                          <a:effectLst/>
                          <a:latin typeface="Arial" panose="020B0604020202020204" pitchFamily="34" charset="0"/>
                          <a:cs typeface="Arial" panose="020B0604020202020204" pitchFamily="34" charset="0"/>
                        </a:rPr>
                        <a:t>Established vascular disease</a:t>
                      </a:r>
                      <a:endParaRPr lang="en-US" sz="18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a:solidFill>
                            <a:srgbClr val="001F61"/>
                          </a:solidFill>
                          <a:effectLst/>
                          <a:latin typeface="Arial" panose="020B0604020202020204" pitchFamily="34" charset="0"/>
                          <a:ea typeface="+mn-ea"/>
                          <a:cs typeface="Arial" panose="020B0604020202020204" pitchFamily="34" charset="0"/>
                        </a:rPr>
                        <a:t>2.77 (</a:t>
                      </a:r>
                      <a:r>
                        <a:rPr lang="en-US" sz="1800" b="0" i="0" u="none" strike="noStrike" kern="1200" dirty="0">
                          <a:solidFill>
                            <a:srgbClr val="001F61"/>
                          </a:solidFill>
                          <a:effectLst/>
                          <a:latin typeface="Arial" panose="020B0604020202020204" pitchFamily="34" charset="0"/>
                          <a:ea typeface="+mn-ea"/>
                          <a:cs typeface="Arial" panose="020B0604020202020204" pitchFamily="34" charset="0"/>
                        </a:rPr>
                        <a:t>1.94-3.97)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1817851"/>
                  </a:ext>
                </a:extLst>
              </a:tr>
              <a:tr h="365945">
                <a:tc>
                  <a:txBody>
                    <a:bodyPr/>
                    <a:lstStyle/>
                    <a:p>
                      <a:pPr marL="6350" lvl="0" indent="-6350" algn="l" fontAlgn="ctr">
                        <a:tabLst/>
                      </a:pPr>
                      <a:r>
                        <a:rPr lang="en-US" sz="1800" b="1" i="0" u="none" strike="noStrike">
                          <a:solidFill>
                            <a:srgbClr val="001F61"/>
                          </a:solidFill>
                          <a:effectLst/>
                          <a:latin typeface="Arial" panose="020B0604020202020204" pitchFamily="34" charset="0"/>
                          <a:cs typeface="Arial" panose="020B0604020202020204" pitchFamily="34" charset="0"/>
                        </a:rPr>
                        <a:t>Diabetes Mellitus</a:t>
                      </a:r>
                      <a:endParaRPr lang="en-US" sz="18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dirty="0">
                          <a:solidFill>
                            <a:srgbClr val="001F61"/>
                          </a:solidFill>
                          <a:effectLst/>
                          <a:latin typeface="Arial" panose="020B0604020202020204" pitchFamily="34" charset="0"/>
                          <a:ea typeface="+mn-ea"/>
                          <a:cs typeface="Arial" panose="020B0604020202020204" pitchFamily="34" charset="0"/>
                        </a:rPr>
                        <a:t>1.38 (0.99-1.93)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2283353"/>
                  </a:ext>
                </a:extLst>
              </a:tr>
              <a:tr h="365945">
                <a:tc>
                  <a:txBody>
                    <a:bodyPr/>
                    <a:lstStyle/>
                    <a:p>
                      <a:pPr marL="6350" lvl="0" indent="-6350" algn="l" fontAlgn="ctr">
                        <a:tabLst/>
                      </a:pPr>
                      <a:r>
                        <a:rPr lang="en-US" sz="1800" b="1" i="0" u="none" strike="noStrike">
                          <a:solidFill>
                            <a:srgbClr val="001F61"/>
                          </a:solidFill>
                          <a:effectLst/>
                          <a:latin typeface="Arial" panose="020B0604020202020204" pitchFamily="34" charset="0"/>
                          <a:cs typeface="Arial" panose="020B0604020202020204" pitchFamily="34" charset="0"/>
                        </a:rPr>
                        <a:t>Chronic Kidney Disease</a:t>
                      </a:r>
                      <a:endParaRPr lang="en-US" sz="18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a:solidFill>
                            <a:srgbClr val="001F61"/>
                          </a:solidFill>
                          <a:effectLst/>
                          <a:latin typeface="Arial" panose="020B0604020202020204" pitchFamily="34" charset="0"/>
                          <a:ea typeface="+mn-ea"/>
                          <a:cs typeface="Arial" panose="020B0604020202020204" pitchFamily="34" charset="0"/>
                        </a:rPr>
                        <a:t>1.35 (</a:t>
                      </a:r>
                      <a:r>
                        <a:rPr lang="en-US" sz="1800" b="0" i="0" u="none" strike="noStrike" kern="1200" dirty="0">
                          <a:solidFill>
                            <a:srgbClr val="001F61"/>
                          </a:solidFill>
                          <a:effectLst/>
                          <a:latin typeface="Arial" panose="020B0604020202020204" pitchFamily="34" charset="0"/>
                          <a:ea typeface="+mn-ea"/>
                          <a:cs typeface="Arial" panose="020B0604020202020204" pitchFamily="34" charset="0"/>
                        </a:rPr>
                        <a:t>0.88-2.06)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99405345"/>
                  </a:ext>
                </a:extLst>
              </a:tr>
              <a:tr h="365945">
                <a:tc>
                  <a:txBody>
                    <a:bodyPr/>
                    <a:lstStyle/>
                    <a:p>
                      <a:pPr algn="l" fontAlgn="ctr"/>
                      <a:r>
                        <a:rPr lang="en-US" sz="1800" b="1" i="0" u="none" strike="noStrike" dirty="0">
                          <a:solidFill>
                            <a:srgbClr val="001F61"/>
                          </a:solidFill>
                          <a:effectLst/>
                          <a:latin typeface="Arial" panose="020B0604020202020204" pitchFamily="34" charset="0"/>
                          <a:cs typeface="Arial" panose="020B0604020202020204" pitchFamily="34" charset="0"/>
                        </a:rPr>
                        <a:t>Multivessel CAD</a:t>
                      </a:r>
                    </a:p>
                  </a:txBody>
                  <a:tcPr marL="57150" marR="9525" marT="9525" marB="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a:solidFill>
                            <a:srgbClr val="001F61"/>
                          </a:solidFill>
                          <a:effectLst/>
                          <a:latin typeface="Arial" panose="020B0604020202020204" pitchFamily="34" charset="0"/>
                          <a:ea typeface="+mn-ea"/>
                          <a:cs typeface="Arial" panose="020B0604020202020204" pitchFamily="34" charset="0"/>
                        </a:rPr>
                        <a:t>1.25 (</a:t>
                      </a:r>
                      <a:r>
                        <a:rPr lang="en-US" sz="1800" b="0" i="0" u="none" strike="noStrike" kern="1200" dirty="0">
                          <a:solidFill>
                            <a:srgbClr val="001F61"/>
                          </a:solidFill>
                          <a:effectLst/>
                          <a:latin typeface="Arial" panose="020B0604020202020204" pitchFamily="34" charset="0"/>
                          <a:ea typeface="+mn-ea"/>
                          <a:cs typeface="Arial" panose="020B0604020202020204" pitchFamily="34" charset="0"/>
                        </a:rPr>
                        <a:t>0.86-1.82)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41397241"/>
                  </a:ext>
                </a:extLst>
              </a:tr>
              <a:tr h="365945">
                <a:tc>
                  <a:txBody>
                    <a:bodyPr/>
                    <a:lstStyle/>
                    <a:p>
                      <a:r>
                        <a:rPr lang="en-US" sz="1800" b="1">
                          <a:solidFill>
                            <a:srgbClr val="001F61"/>
                          </a:solidFill>
                          <a:latin typeface="Arial" panose="020B0604020202020204" pitchFamily="34" charset="0"/>
                          <a:cs typeface="Arial" panose="020B0604020202020204" pitchFamily="34" charset="0"/>
                        </a:rPr>
                        <a:t>Lesion requiring stent length &gt; 30 mm</a:t>
                      </a:r>
                      <a:endParaRPr lang="en-US" sz="1800" b="1" dirty="0">
                        <a:solidFill>
                          <a:srgbClr val="001F61"/>
                        </a:solidFill>
                        <a:latin typeface="Arial" panose="020B0604020202020204" pitchFamily="34" charset="0"/>
                        <a:cs typeface="Arial" panose="020B0604020202020204" pitchFamily="34" charset="0"/>
                      </a:endParaRPr>
                    </a:p>
                  </a:txBody>
                  <a:tcPr marL="57150" marR="9525" marT="9525" marB="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a:solidFill>
                            <a:srgbClr val="001F61"/>
                          </a:solidFill>
                          <a:effectLst/>
                          <a:latin typeface="Arial" panose="020B0604020202020204" pitchFamily="34" charset="0"/>
                          <a:ea typeface="+mn-ea"/>
                          <a:cs typeface="Arial" panose="020B0604020202020204" pitchFamily="34" charset="0"/>
                        </a:rPr>
                        <a:t>1.30 (</a:t>
                      </a:r>
                      <a:r>
                        <a:rPr lang="en-US" sz="1800" b="0" i="0" u="none" strike="noStrike" kern="1200" dirty="0">
                          <a:solidFill>
                            <a:srgbClr val="001F61"/>
                          </a:solidFill>
                          <a:effectLst/>
                          <a:latin typeface="Arial" panose="020B0604020202020204" pitchFamily="34" charset="0"/>
                          <a:ea typeface="+mn-ea"/>
                          <a:cs typeface="Arial" panose="020B0604020202020204" pitchFamily="34" charset="0"/>
                        </a:rPr>
                        <a:t>0.94-1.81)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83810206"/>
                  </a:ext>
                </a:extLst>
              </a:tr>
              <a:tr h="365945">
                <a:tc>
                  <a:txBody>
                    <a:bodyPr/>
                    <a:lstStyle/>
                    <a:p>
                      <a:pPr marL="0" indent="0" algn="l" fontAlgn="ctr"/>
                      <a:r>
                        <a:rPr lang="en-US" sz="1800" b="1" i="0" u="none" strike="noStrike">
                          <a:solidFill>
                            <a:srgbClr val="001F61"/>
                          </a:solidFill>
                          <a:effectLst/>
                          <a:latin typeface="Arial" panose="020B0604020202020204" pitchFamily="34" charset="0"/>
                          <a:cs typeface="Arial" panose="020B0604020202020204" pitchFamily="34" charset="0"/>
                        </a:rPr>
                        <a:t>Bifurcation</a:t>
                      </a:r>
                      <a:r>
                        <a:rPr lang="en-US" sz="1800" b="1" i="0" u="none" strike="noStrike" baseline="0">
                          <a:solidFill>
                            <a:srgbClr val="001F61"/>
                          </a:solidFill>
                          <a:effectLst/>
                          <a:latin typeface="Arial" panose="020B0604020202020204" pitchFamily="34" charset="0"/>
                          <a:cs typeface="Arial" panose="020B0604020202020204" pitchFamily="34" charset="0"/>
                        </a:rPr>
                        <a:t> requiring 2 stents</a:t>
                      </a:r>
                      <a:endParaRPr lang="en-US" sz="18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dirty="0">
                          <a:solidFill>
                            <a:srgbClr val="001F61"/>
                          </a:solidFill>
                          <a:effectLst/>
                          <a:latin typeface="Arial" panose="020B0604020202020204" pitchFamily="34" charset="0"/>
                          <a:ea typeface="+mn-ea"/>
                          <a:cs typeface="Arial" panose="020B0604020202020204" pitchFamily="34" charset="0"/>
                        </a:rPr>
                        <a:t>1.32 (0.61-2.83)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23732630"/>
                  </a:ext>
                </a:extLst>
              </a:tr>
              <a:tr h="365945">
                <a:tc>
                  <a:txBody>
                    <a:bodyPr/>
                    <a:lstStyle/>
                    <a:p>
                      <a:pPr marL="0" indent="0" algn="l" fontAlgn="ctr"/>
                      <a:r>
                        <a:rPr lang="en-US" sz="1800" b="1" i="0" u="none" strike="noStrike">
                          <a:solidFill>
                            <a:srgbClr val="001F61"/>
                          </a:solidFill>
                          <a:effectLst/>
                          <a:latin typeface="Arial" panose="020B0604020202020204" pitchFamily="34" charset="0"/>
                          <a:cs typeface="Arial" panose="020B0604020202020204" pitchFamily="34" charset="0"/>
                        </a:rPr>
                        <a:t>Atherectomy use</a:t>
                      </a:r>
                      <a:endParaRPr lang="en-US" sz="18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a:solidFill>
                            <a:srgbClr val="001F61"/>
                          </a:solidFill>
                          <a:effectLst/>
                          <a:latin typeface="Arial" panose="020B0604020202020204" pitchFamily="34" charset="0"/>
                          <a:ea typeface="+mn-ea"/>
                          <a:cs typeface="Arial" panose="020B0604020202020204" pitchFamily="34" charset="0"/>
                        </a:rPr>
                        <a:t>2.46 (</a:t>
                      </a:r>
                      <a:r>
                        <a:rPr lang="en-US" sz="1800" b="0" i="0" u="none" strike="noStrike" kern="1200" dirty="0">
                          <a:solidFill>
                            <a:srgbClr val="001F61"/>
                          </a:solidFill>
                          <a:effectLst/>
                          <a:latin typeface="Arial" panose="020B0604020202020204" pitchFamily="34" charset="0"/>
                          <a:ea typeface="+mn-ea"/>
                          <a:cs typeface="Arial" panose="020B0604020202020204" pitchFamily="34" charset="0"/>
                        </a:rPr>
                        <a:t>1.19-5.1)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9106451"/>
                  </a:ext>
                </a:extLst>
              </a:tr>
              <a:tr h="365945">
                <a:tc>
                  <a:txBody>
                    <a:bodyPr/>
                    <a:lstStyle/>
                    <a:p>
                      <a:pPr marL="0" indent="0" algn="l" fontAlgn="ctr"/>
                      <a:r>
                        <a:rPr lang="en-US" sz="1800" b="1" i="0" u="none" strike="noStrike">
                          <a:solidFill>
                            <a:srgbClr val="001F61"/>
                          </a:solidFill>
                          <a:effectLst/>
                          <a:latin typeface="Arial" panose="020B0604020202020204" pitchFamily="34" charset="0"/>
                          <a:cs typeface="Arial" panose="020B0604020202020204" pitchFamily="34" charset="0"/>
                        </a:rPr>
                        <a:t>Thrombotic lesion</a:t>
                      </a:r>
                      <a:endParaRPr lang="en-US" sz="18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a:solidFill>
                            <a:srgbClr val="001F61"/>
                          </a:solidFill>
                          <a:effectLst/>
                          <a:latin typeface="Arial" panose="020B0604020202020204" pitchFamily="34" charset="0"/>
                          <a:ea typeface="+mn-ea"/>
                          <a:cs typeface="Arial" panose="020B0604020202020204" pitchFamily="34" charset="0"/>
                        </a:rPr>
                        <a:t>1.09 (</a:t>
                      </a:r>
                      <a:r>
                        <a:rPr lang="en-US" sz="1800" b="0" i="0" u="none" strike="noStrike" kern="1200" dirty="0">
                          <a:solidFill>
                            <a:srgbClr val="001F61"/>
                          </a:solidFill>
                          <a:effectLst/>
                          <a:latin typeface="Arial" panose="020B0604020202020204" pitchFamily="34" charset="0"/>
                          <a:ea typeface="+mn-ea"/>
                          <a:cs typeface="Arial" panose="020B0604020202020204" pitchFamily="34" charset="0"/>
                        </a:rPr>
                        <a:t>0.67-1.77)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19714109"/>
                  </a:ext>
                </a:extLst>
              </a:tr>
              <a:tr h="365945">
                <a:tc>
                  <a:txBody>
                    <a:bodyPr/>
                    <a:lstStyle/>
                    <a:p>
                      <a:pPr marL="0" indent="0"/>
                      <a:r>
                        <a:rPr lang="en-US" sz="1800" b="1">
                          <a:solidFill>
                            <a:srgbClr val="002060"/>
                          </a:solidFill>
                          <a:latin typeface="Arial" panose="020B0604020202020204" pitchFamily="34" charset="0"/>
                          <a:cs typeface="Arial" panose="020B0604020202020204" pitchFamily="34" charset="0"/>
                        </a:rPr>
                        <a:t>Left main or LAD lesion</a:t>
                      </a:r>
                      <a:endParaRPr lang="en-US" sz="1800" b="1" dirty="0">
                        <a:solidFill>
                          <a:srgbClr val="002060"/>
                        </a:solidFill>
                        <a:latin typeface="Arial" panose="020B0604020202020204" pitchFamily="34" charset="0"/>
                        <a:cs typeface="Arial" panose="020B0604020202020204" pitchFamily="34" charset="0"/>
                      </a:endParaRPr>
                    </a:p>
                  </a:txBody>
                  <a:tcPr marL="57150" marR="9525" marT="9525" marB="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a:solidFill>
                            <a:srgbClr val="001F61"/>
                          </a:solidFill>
                          <a:effectLst/>
                          <a:latin typeface="Arial" panose="020B0604020202020204" pitchFamily="34" charset="0"/>
                          <a:ea typeface="+mn-ea"/>
                          <a:cs typeface="Arial" panose="020B0604020202020204" pitchFamily="34" charset="0"/>
                        </a:rPr>
                        <a:t>0.90 (</a:t>
                      </a:r>
                      <a:r>
                        <a:rPr lang="en-US" sz="1800" b="0" i="0" u="none" strike="noStrike" kern="1200" dirty="0">
                          <a:solidFill>
                            <a:srgbClr val="001F61"/>
                          </a:solidFill>
                          <a:effectLst/>
                          <a:latin typeface="Arial" panose="020B0604020202020204" pitchFamily="34" charset="0"/>
                          <a:ea typeface="+mn-ea"/>
                          <a:cs typeface="Arial" panose="020B0604020202020204" pitchFamily="34" charset="0"/>
                        </a:rPr>
                        <a:t>0.61-1.34)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67883019"/>
                  </a:ext>
                </a:extLst>
              </a:tr>
              <a:tr h="365945">
                <a:tc>
                  <a:txBody>
                    <a:bodyPr/>
                    <a:lstStyle/>
                    <a:p>
                      <a:pPr algn="l" fontAlgn="ctr"/>
                      <a:r>
                        <a:rPr lang="en-US" sz="1800" b="1" i="0" u="none" strike="noStrike" dirty="0">
                          <a:solidFill>
                            <a:srgbClr val="001F61"/>
                          </a:solidFill>
                          <a:effectLst/>
                          <a:latin typeface="Arial" panose="020B0604020202020204" pitchFamily="34" charset="0"/>
                          <a:cs typeface="Arial" panose="020B0604020202020204" pitchFamily="34" charset="0"/>
                        </a:rPr>
                        <a:t>BARC type 3 or 5 Bleeding (time-updated</a:t>
                      </a:r>
                      <a:r>
                        <a:rPr lang="en-US" sz="1800" b="1" i="0" u="none" strike="noStrike" baseline="0" dirty="0">
                          <a:solidFill>
                            <a:srgbClr val="001F61"/>
                          </a:solidFill>
                          <a:effectLst/>
                          <a:latin typeface="Arial" panose="020B0604020202020204" pitchFamily="34" charset="0"/>
                          <a:cs typeface="Arial" panose="020B0604020202020204" pitchFamily="34" charset="0"/>
                        </a:rPr>
                        <a:t> covariate)</a:t>
                      </a:r>
                      <a:endParaRPr lang="en-US" sz="18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no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dirty="0">
                          <a:solidFill>
                            <a:srgbClr val="001F61"/>
                          </a:solidFill>
                          <a:effectLst/>
                          <a:latin typeface="Arial" panose="020B0604020202020204" pitchFamily="34" charset="0"/>
                          <a:ea typeface="+mn-ea"/>
                          <a:cs typeface="Arial" panose="020B0604020202020204" pitchFamily="34" charset="0"/>
                        </a:rPr>
                        <a:t>6.7 (3.1-14.6)</a:t>
                      </a:r>
                    </a:p>
                  </a:txBody>
                  <a:tcPr marL="9525" marR="9525" marT="9525"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668011"/>
                  </a:ext>
                </a:extLst>
              </a:tr>
            </a:tbl>
          </a:graphicData>
        </a:graphic>
      </p:graphicFrame>
      <p:pic>
        <p:nvPicPr>
          <p:cNvPr id="15" name="Picture 14">
            <a:extLst>
              <a:ext uri="{FF2B5EF4-FFF2-40B4-BE49-F238E27FC236}">
                <a16:creationId xmlns:a16="http://schemas.microsoft.com/office/drawing/2014/main" id="{B27E01BD-CD9A-1342-A639-2A4E48DB83B1}"/>
              </a:ext>
            </a:extLst>
          </p:cNvPr>
          <p:cNvPicPr>
            <a:picLocks noChangeAspect="1"/>
          </p:cNvPicPr>
          <p:nvPr/>
        </p:nvPicPr>
        <p:blipFill rotWithShape="1">
          <a:blip r:embed="rId2"/>
          <a:srcRect t="95443" b="3164"/>
          <a:stretch/>
        </p:blipFill>
        <p:spPr>
          <a:xfrm>
            <a:off x="-6350" y="6473163"/>
            <a:ext cx="12198350" cy="45719"/>
          </a:xfrm>
          <a:prstGeom prst="rect">
            <a:avLst/>
          </a:prstGeom>
        </p:spPr>
      </p:pic>
      <p:sp>
        <p:nvSpPr>
          <p:cNvPr id="16" name="Rectangle 15">
            <a:extLst>
              <a:ext uri="{FF2B5EF4-FFF2-40B4-BE49-F238E27FC236}">
                <a16:creationId xmlns:a16="http://schemas.microsoft.com/office/drawing/2014/main" id="{9AB65388-091C-AA4D-8A46-4066724BAB6D}"/>
              </a:ext>
            </a:extLst>
          </p:cNvPr>
          <p:cNvSpPr/>
          <p:nvPr/>
        </p:nvSpPr>
        <p:spPr>
          <a:xfrm>
            <a:off x="-6351" y="6509367"/>
            <a:ext cx="12198351" cy="351905"/>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566A4D8-49C5-BD4B-BBAB-53EBA5E609ED}"/>
              </a:ext>
            </a:extLst>
          </p:cNvPr>
          <p:cNvSpPr txBox="1"/>
          <p:nvPr/>
        </p:nvSpPr>
        <p:spPr>
          <a:xfrm>
            <a:off x="138554" y="6566518"/>
            <a:ext cx="4333795" cy="342401"/>
          </a:xfrm>
          <a:prstGeom prst="rect">
            <a:avLst/>
          </a:prstGeom>
          <a:noFill/>
        </p:spPr>
        <p:txBody>
          <a:bodyPr wrap="square" rtlCol="0">
            <a:spAutoFit/>
          </a:bodyPr>
          <a:lstStyle/>
          <a:p>
            <a:pPr>
              <a:lnSpc>
                <a:spcPts val="1820"/>
              </a:lnSpc>
            </a:pPr>
            <a:r>
              <a:rPr lang="en-US" b="1" dirty="0" err="1">
                <a:solidFill>
                  <a:schemeClr val="bg1"/>
                </a:solidFill>
                <a:latin typeface="Lub Dub" panose="020B0603030403020204" pitchFamily="34" charset="77"/>
                <a:cs typeface="Arial" panose="020B0604020202020204" pitchFamily="34" charset="0"/>
              </a:rPr>
              <a:t>ScientificSessions.org</a:t>
            </a:r>
            <a:endParaRPr lang="en-US" b="1" dirty="0">
              <a:solidFill>
                <a:schemeClr val="bg1"/>
              </a:solidFill>
              <a:latin typeface="Lub Dub" panose="020B0603030403020204" pitchFamily="34" charset="77"/>
              <a:cs typeface="Arial" panose="020B0604020202020204" pitchFamily="34" charset="0"/>
            </a:endParaRPr>
          </a:p>
        </p:txBody>
      </p:sp>
      <p:sp>
        <p:nvSpPr>
          <p:cNvPr id="18" name="TextBox 17">
            <a:extLst>
              <a:ext uri="{FF2B5EF4-FFF2-40B4-BE49-F238E27FC236}">
                <a16:creationId xmlns:a16="http://schemas.microsoft.com/office/drawing/2014/main" id="{799CF88F-46AF-664E-8E0C-49AC50444A6A}"/>
              </a:ext>
            </a:extLst>
          </p:cNvPr>
          <p:cNvSpPr txBox="1"/>
          <p:nvPr/>
        </p:nvSpPr>
        <p:spPr>
          <a:xfrm>
            <a:off x="7719653" y="6566518"/>
            <a:ext cx="4333795" cy="342401"/>
          </a:xfrm>
          <a:prstGeom prst="rect">
            <a:avLst/>
          </a:prstGeom>
          <a:noFill/>
        </p:spPr>
        <p:txBody>
          <a:bodyPr wrap="square" rtlCol="0">
            <a:spAutoFit/>
          </a:bodyPr>
          <a:lstStyle/>
          <a:p>
            <a:pPr algn="r">
              <a:lnSpc>
                <a:spcPts val="1820"/>
              </a:lnSpc>
            </a:pPr>
            <a:r>
              <a:rPr lang="en-US" b="1" dirty="0">
                <a:solidFill>
                  <a:schemeClr val="bg1"/>
                </a:solidFill>
                <a:latin typeface="Lub Dub" panose="020B0603030403020204" pitchFamily="34" charset="77"/>
                <a:cs typeface="Arial" panose="020B0604020202020204" pitchFamily="34" charset="0"/>
              </a:rPr>
              <a:t>#AHA19</a:t>
            </a:r>
          </a:p>
        </p:txBody>
      </p:sp>
      <p:sp>
        <p:nvSpPr>
          <p:cNvPr id="13" name="Rectangle 12"/>
          <p:cNvSpPr/>
          <p:nvPr/>
        </p:nvSpPr>
        <p:spPr>
          <a:xfrm flipH="1" flipV="1">
            <a:off x="485775" y="653413"/>
            <a:ext cx="11220451" cy="5808306"/>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383"/>
          <a:stretch/>
        </p:blipFill>
        <p:spPr>
          <a:xfrm>
            <a:off x="1136650" y="2656115"/>
            <a:ext cx="9918700" cy="1988456"/>
          </a:xfrm>
          <a:prstGeom prst="roundRect">
            <a:avLst>
              <a:gd name="adj" fmla="val 10235"/>
            </a:avLst>
          </a:prstGeom>
          <a:ln w="28575">
            <a:solidFill>
              <a:srgbClr val="7030A0"/>
            </a:solidFill>
          </a:ln>
        </p:spPr>
      </p:pic>
    </p:spTree>
    <p:extLst>
      <p:ext uri="{BB962C8B-B14F-4D97-AF65-F5344CB8AC3E}">
        <p14:creationId xmlns:p14="http://schemas.microsoft.com/office/powerpoint/2010/main" val="109142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53" presetClass="entr" presetSubtype="16" fill="hold" nodeType="withEffect">
                                  <p:stCondLst>
                                    <p:cond delay="20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7E01BD-CD9A-1342-A639-2A4E48DB83B1}"/>
              </a:ext>
            </a:extLst>
          </p:cNvPr>
          <p:cNvPicPr>
            <a:picLocks noChangeAspect="1"/>
          </p:cNvPicPr>
          <p:nvPr/>
        </p:nvPicPr>
        <p:blipFill rotWithShape="1">
          <a:blip r:embed="rId2"/>
          <a:srcRect t="95443" b="3164"/>
          <a:stretch/>
        </p:blipFill>
        <p:spPr>
          <a:xfrm>
            <a:off x="-6350" y="6175943"/>
            <a:ext cx="12198350" cy="76240"/>
          </a:xfrm>
          <a:prstGeom prst="rect">
            <a:avLst/>
          </a:prstGeom>
        </p:spPr>
      </p:pic>
      <p:sp>
        <p:nvSpPr>
          <p:cNvPr id="5" name="Rectangle 4">
            <a:extLst>
              <a:ext uri="{FF2B5EF4-FFF2-40B4-BE49-F238E27FC236}">
                <a16:creationId xmlns:a16="http://schemas.microsoft.com/office/drawing/2014/main" id="{9AB65388-091C-AA4D-8A46-4066724BAB6D}"/>
              </a:ext>
            </a:extLst>
          </p:cNvPr>
          <p:cNvSpPr/>
          <p:nvPr/>
        </p:nvSpPr>
        <p:spPr>
          <a:xfrm>
            <a:off x="-6351" y="6248665"/>
            <a:ext cx="12198351" cy="612608"/>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566A4D8-49C5-BD4B-BBAB-53EBA5E609ED}"/>
              </a:ext>
            </a:extLst>
          </p:cNvPr>
          <p:cNvSpPr txBox="1"/>
          <p:nvPr/>
        </p:nvSpPr>
        <p:spPr>
          <a:xfrm>
            <a:off x="138554" y="6414118"/>
            <a:ext cx="4333795" cy="336374"/>
          </a:xfrm>
          <a:prstGeom prst="rect">
            <a:avLst/>
          </a:prstGeom>
          <a:noFill/>
        </p:spPr>
        <p:txBody>
          <a:bodyPr wrap="square" rtlCol="0">
            <a:spAutoFit/>
          </a:bodyPr>
          <a:lstStyle/>
          <a:p>
            <a:pPr>
              <a:lnSpc>
                <a:spcPts val="1820"/>
              </a:lnSpc>
            </a:pPr>
            <a:r>
              <a:rPr lang="en-US" sz="2300" b="1" dirty="0" err="1">
                <a:solidFill>
                  <a:schemeClr val="bg1"/>
                </a:solidFill>
                <a:latin typeface="Lub Dub" panose="020B0603030403020204" pitchFamily="34" charset="77"/>
                <a:cs typeface="Arial" panose="020B0604020202020204" pitchFamily="34" charset="0"/>
              </a:rPr>
              <a:t>ScientificSessions.org</a:t>
            </a:r>
            <a:endParaRPr lang="en-US" sz="2300" b="1" dirty="0">
              <a:solidFill>
                <a:schemeClr val="bg1"/>
              </a:solidFill>
              <a:latin typeface="Lub Dub" panose="020B0603030403020204" pitchFamily="34" charset="77"/>
              <a:cs typeface="Arial" panose="020B0604020202020204" pitchFamily="34" charset="0"/>
            </a:endParaRPr>
          </a:p>
        </p:txBody>
      </p:sp>
      <p:sp>
        <p:nvSpPr>
          <p:cNvPr id="7" name="TextBox 6">
            <a:extLst>
              <a:ext uri="{FF2B5EF4-FFF2-40B4-BE49-F238E27FC236}">
                <a16:creationId xmlns:a16="http://schemas.microsoft.com/office/drawing/2014/main" id="{799CF88F-46AF-664E-8E0C-49AC50444A6A}"/>
              </a:ext>
            </a:extLst>
          </p:cNvPr>
          <p:cNvSpPr txBox="1"/>
          <p:nvPr/>
        </p:nvSpPr>
        <p:spPr>
          <a:xfrm>
            <a:off x="7719653" y="6414118"/>
            <a:ext cx="4333795" cy="336374"/>
          </a:xfrm>
          <a:prstGeom prst="rect">
            <a:avLst/>
          </a:prstGeom>
          <a:noFill/>
        </p:spPr>
        <p:txBody>
          <a:bodyPr wrap="square" rtlCol="0">
            <a:spAutoFit/>
          </a:bodyPr>
          <a:lstStyle/>
          <a:p>
            <a:pPr algn="r">
              <a:lnSpc>
                <a:spcPts val="1820"/>
              </a:lnSpc>
            </a:pPr>
            <a:r>
              <a:rPr lang="en-US" sz="2300" b="1" dirty="0">
                <a:solidFill>
                  <a:schemeClr val="bg1"/>
                </a:solidFill>
                <a:latin typeface="Lub Dub" panose="020B0603030403020204" pitchFamily="34" charset="77"/>
                <a:cs typeface="Arial" panose="020B0604020202020204" pitchFamily="34" charset="0"/>
              </a:rPr>
              <a:t>#AHA19</a:t>
            </a:r>
          </a:p>
        </p:txBody>
      </p:sp>
      <p:graphicFrame>
        <p:nvGraphicFramePr>
          <p:cNvPr id="8" name="Table 7"/>
          <p:cNvGraphicFramePr>
            <a:graphicFrameLocks noGrp="1"/>
          </p:cNvGraphicFramePr>
          <p:nvPr>
            <p:extLst>
              <p:ext uri="{D42A27DB-BD31-4B8C-83A1-F6EECF244321}">
                <p14:modId xmlns:p14="http://schemas.microsoft.com/office/powerpoint/2010/main" val="2505432978"/>
              </p:ext>
            </p:extLst>
          </p:nvPr>
        </p:nvGraphicFramePr>
        <p:xfrm>
          <a:off x="509586" y="1742881"/>
          <a:ext cx="11172825" cy="2672909"/>
        </p:xfrm>
        <a:graphic>
          <a:graphicData uri="http://schemas.openxmlformats.org/drawingml/2006/table">
            <a:tbl>
              <a:tblPr firstRow="1" bandRow="1">
                <a:tableStyleId>{B301B821-A1FF-4177-AEE7-76D212191A09}</a:tableStyleId>
              </a:tblPr>
              <a:tblGrid>
                <a:gridCol w="5510002">
                  <a:extLst>
                    <a:ext uri="{9D8B030D-6E8A-4147-A177-3AD203B41FA5}">
                      <a16:colId xmlns:a16="http://schemas.microsoft.com/office/drawing/2014/main" val="20000"/>
                    </a:ext>
                  </a:extLst>
                </a:gridCol>
                <a:gridCol w="5662823">
                  <a:extLst>
                    <a:ext uri="{9D8B030D-6E8A-4147-A177-3AD203B41FA5}">
                      <a16:colId xmlns:a16="http://schemas.microsoft.com/office/drawing/2014/main" val="20001"/>
                    </a:ext>
                  </a:extLst>
                </a:gridCol>
              </a:tblGrid>
              <a:tr h="66336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400">
                          <a:latin typeface="Arial" panose="020B0604020202020204" pitchFamily="34" charset="0"/>
                          <a:cs typeface="Arial" panose="020B0604020202020204" pitchFamily="34" charset="0"/>
                        </a:rPr>
                        <a:t>Affiliation/Financial Relationship</a:t>
                      </a:r>
                      <a:endParaRPr lang="en-US" sz="2400" b="1" dirty="0">
                        <a:latin typeface="Arial" panose="020B0604020202020204" pitchFamily="34" charset="0"/>
                        <a:cs typeface="Arial" panose="020B0604020202020204" pitchFamily="34" charset="0"/>
                      </a:endParaRPr>
                    </a:p>
                  </a:txBody>
                  <a:tcPr anchor="ctr">
                    <a:solidFill>
                      <a:srgbClr val="001F61"/>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latin typeface="Arial" panose="020B0604020202020204" pitchFamily="34" charset="0"/>
                          <a:cs typeface="Arial" panose="020B0604020202020204" pitchFamily="34" charset="0"/>
                        </a:rPr>
                        <a:t>Company</a:t>
                      </a:r>
                      <a:endParaRPr lang="en-US" sz="2400" b="1" dirty="0">
                        <a:latin typeface="Arial" panose="020B0604020202020204" pitchFamily="34" charset="0"/>
                        <a:cs typeface="Arial" panose="020B0604020202020204" pitchFamily="34" charset="0"/>
                      </a:endParaRPr>
                    </a:p>
                  </a:txBody>
                  <a:tcPr anchor="ctr">
                    <a:solidFill>
                      <a:srgbClr val="001F61"/>
                    </a:solidFill>
                  </a:tcPr>
                </a:tc>
                <a:extLst>
                  <a:ext uri="{0D108BD9-81ED-4DB2-BD59-A6C34878D82A}">
                    <a16:rowId xmlns:a16="http://schemas.microsoft.com/office/drawing/2014/main" val="10000"/>
                  </a:ext>
                </a:extLst>
              </a:tr>
              <a:tr h="10037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2000" baseline="0">
                          <a:solidFill>
                            <a:srgbClr val="002060"/>
                          </a:solidFill>
                          <a:latin typeface="Arial" panose="020B0604020202020204" pitchFamily="34" charset="0"/>
                          <a:cs typeface="Arial" panose="020B0604020202020204" pitchFamily="34" charset="0"/>
                        </a:rPr>
                        <a:t>Advisory board/personal fees</a:t>
                      </a:r>
                      <a:endParaRPr lang="en-US" sz="2000" b="1" dirty="0">
                        <a:solidFill>
                          <a:srgbClr val="002060"/>
                        </a:solidFill>
                        <a:latin typeface="Arial" panose="020B0604020202020204" pitchFamily="34" charset="0"/>
                        <a:cs typeface="Arial" panose="020B0604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a:solidFill>
                            <a:srgbClr val="002060"/>
                          </a:solidFill>
                          <a:latin typeface="Arial" panose="020B0604020202020204" pitchFamily="34" charset="0"/>
                          <a:cs typeface="Arial" panose="020B0604020202020204" pitchFamily="34" charset="0"/>
                        </a:rPr>
                        <a:t>Amgen; AstraZeneca; Boston Scientific</a:t>
                      </a:r>
                      <a:endParaRPr lang="en-US" sz="2000" dirty="0">
                        <a:solidFill>
                          <a:srgbClr val="00206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1005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2000">
                          <a:solidFill>
                            <a:srgbClr val="002060"/>
                          </a:solidFill>
                          <a:latin typeface="Arial" panose="020B0604020202020204" pitchFamily="34" charset="0"/>
                          <a:cs typeface="Arial" panose="020B0604020202020204" pitchFamily="34" charset="0"/>
                        </a:rPr>
                        <a:t>Research Funding to Institution</a:t>
                      </a:r>
                      <a:endParaRPr lang="en-US" sz="2000" b="1" dirty="0">
                        <a:solidFill>
                          <a:srgbClr val="002060"/>
                        </a:solidFill>
                        <a:latin typeface="Arial" panose="020B0604020202020204" pitchFamily="34" charset="0"/>
                        <a:cs typeface="Arial" panose="020B0604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a:solidFill>
                            <a:srgbClr val="002060"/>
                          </a:solidFill>
                          <a:latin typeface="Arial" panose="020B0604020202020204" pitchFamily="34" charset="0"/>
                          <a:cs typeface="Arial" panose="020B0604020202020204" pitchFamily="34" charset="0"/>
                        </a:rPr>
                        <a:t>AstraZeneca</a:t>
                      </a:r>
                    </a:p>
                  </a:txBody>
                  <a:tcPr anchor="ctr"/>
                </a:tc>
                <a:extLst>
                  <a:ext uri="{0D108BD9-81ED-4DB2-BD59-A6C34878D82A}">
                    <a16:rowId xmlns:a16="http://schemas.microsoft.com/office/drawing/2014/main" val="10002"/>
                  </a:ext>
                </a:extLst>
              </a:tr>
            </a:tbl>
          </a:graphicData>
        </a:graphic>
      </p:graphicFrame>
      <p:sp>
        <p:nvSpPr>
          <p:cNvPr id="10" name="TextBox 9">
            <a:extLst>
              <a:ext uri="{FF2B5EF4-FFF2-40B4-BE49-F238E27FC236}">
                <a16:creationId xmlns:a16="http://schemas.microsoft.com/office/drawing/2014/main" id="{AED4E7AD-9F85-984F-BBF5-8081B150722E}"/>
              </a:ext>
            </a:extLst>
          </p:cNvPr>
          <p:cNvSpPr txBox="1"/>
          <p:nvPr/>
        </p:nvSpPr>
        <p:spPr>
          <a:xfrm>
            <a:off x="0" y="262359"/>
            <a:ext cx="12191999" cy="830997"/>
          </a:xfrm>
          <a:prstGeom prst="rect">
            <a:avLst/>
          </a:prstGeom>
          <a:noFill/>
        </p:spPr>
        <p:txBody>
          <a:bodyPr wrap="square" rtlCol="0" anchor="ctr">
            <a:spAutoFit/>
          </a:bodyPr>
          <a:lstStyle/>
          <a:p>
            <a:pPr algn="ctr"/>
            <a:r>
              <a:rPr lang="en-US" sz="4800" b="1" dirty="0">
                <a:solidFill>
                  <a:srgbClr val="B2860E"/>
                </a:solidFill>
                <a:latin typeface="Arial" panose="020B0604020202020204" pitchFamily="34" charset="0"/>
                <a:cs typeface="Arial" panose="020B0604020202020204" pitchFamily="34" charset="0"/>
              </a:rPr>
              <a:t>Disclosures</a:t>
            </a:r>
          </a:p>
        </p:txBody>
      </p:sp>
    </p:spTree>
    <p:extLst>
      <p:ext uri="{BB962C8B-B14F-4D97-AF65-F5344CB8AC3E}">
        <p14:creationId xmlns:p14="http://schemas.microsoft.com/office/powerpoint/2010/main" val="1287631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ED4E7AD-9F85-984F-BBF5-8081B150722E}"/>
              </a:ext>
            </a:extLst>
          </p:cNvPr>
          <p:cNvSpPr txBox="1"/>
          <p:nvPr/>
        </p:nvSpPr>
        <p:spPr>
          <a:xfrm>
            <a:off x="0" y="84026"/>
            <a:ext cx="12191999" cy="569387"/>
          </a:xfrm>
          <a:prstGeom prst="rect">
            <a:avLst/>
          </a:prstGeom>
          <a:noFill/>
        </p:spPr>
        <p:txBody>
          <a:bodyPr wrap="square" rtlCol="0">
            <a:spAutoFit/>
          </a:bodyPr>
          <a:lstStyle/>
          <a:p>
            <a:pPr algn="ctr"/>
            <a:r>
              <a:rPr lang="en-US" sz="3100" b="1" dirty="0">
                <a:solidFill>
                  <a:srgbClr val="B2860E"/>
                </a:solidFill>
                <a:latin typeface="Arial" panose="020B0604020202020204" pitchFamily="34" charset="0"/>
                <a:cs typeface="Arial" panose="020B0604020202020204" pitchFamily="34" charset="0"/>
              </a:rPr>
              <a:t>TWILIGHT-ACS: Stratified Analysis According to UA or NSTEMI</a:t>
            </a:r>
          </a:p>
        </p:txBody>
      </p:sp>
      <p:graphicFrame>
        <p:nvGraphicFramePr>
          <p:cNvPr id="10" name="Chart 9"/>
          <p:cNvGraphicFramePr/>
          <p:nvPr>
            <p:extLst>
              <p:ext uri="{D42A27DB-BD31-4B8C-83A1-F6EECF244321}">
                <p14:modId xmlns:p14="http://schemas.microsoft.com/office/powerpoint/2010/main" val="2665619477"/>
              </p:ext>
            </p:extLst>
          </p:nvPr>
        </p:nvGraphicFramePr>
        <p:xfrm>
          <a:off x="482600" y="1777551"/>
          <a:ext cx="5575300" cy="43857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extLst>
              <p:ext uri="{D42A27DB-BD31-4B8C-83A1-F6EECF244321}">
                <p14:modId xmlns:p14="http://schemas.microsoft.com/office/powerpoint/2010/main" val="2521648693"/>
              </p:ext>
            </p:extLst>
          </p:nvPr>
        </p:nvGraphicFramePr>
        <p:xfrm>
          <a:off x="6134100" y="1777551"/>
          <a:ext cx="5575300" cy="438573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1968500" y="6041561"/>
            <a:ext cx="2603500" cy="400110"/>
          </a:xfrm>
          <a:prstGeom prst="rect">
            <a:avLst/>
          </a:prstGeom>
          <a:noFill/>
        </p:spPr>
        <p:txBody>
          <a:bodyPr wrap="square" rtlCol="0">
            <a:spAutoFit/>
          </a:bodyPr>
          <a:lstStyle/>
          <a:p>
            <a:pPr algn="ctr"/>
            <a:r>
              <a:rPr lang="en-US" sz="2000" b="1" dirty="0"/>
              <a:t>BARC 2, 3 or 5</a:t>
            </a:r>
          </a:p>
        </p:txBody>
      </p:sp>
      <p:sp>
        <p:nvSpPr>
          <p:cNvPr id="15" name="TextBox 14"/>
          <p:cNvSpPr txBox="1"/>
          <p:nvPr/>
        </p:nvSpPr>
        <p:spPr>
          <a:xfrm>
            <a:off x="7620000" y="6041561"/>
            <a:ext cx="2603500" cy="400110"/>
          </a:xfrm>
          <a:prstGeom prst="rect">
            <a:avLst/>
          </a:prstGeom>
          <a:noFill/>
        </p:spPr>
        <p:txBody>
          <a:bodyPr wrap="square" rtlCol="0">
            <a:spAutoFit/>
          </a:bodyPr>
          <a:lstStyle/>
          <a:p>
            <a:pPr algn="ctr"/>
            <a:r>
              <a:rPr lang="en-US" sz="2000" b="1" dirty="0"/>
              <a:t>Death, MI or Stroke</a:t>
            </a:r>
          </a:p>
        </p:txBody>
      </p:sp>
      <p:grpSp>
        <p:nvGrpSpPr>
          <p:cNvPr id="18" name="Group 17"/>
          <p:cNvGrpSpPr/>
          <p:nvPr/>
        </p:nvGrpSpPr>
        <p:grpSpPr>
          <a:xfrm>
            <a:off x="997351" y="1922782"/>
            <a:ext cx="2286000" cy="505778"/>
            <a:chOff x="997351" y="2119632"/>
            <a:chExt cx="2286000" cy="505778"/>
          </a:xfrm>
        </p:grpSpPr>
        <p:sp>
          <p:nvSpPr>
            <p:cNvPr id="16" name="Left Bracket 15"/>
            <p:cNvSpPr/>
            <p:nvPr/>
          </p:nvSpPr>
          <p:spPr>
            <a:xfrm rot="16200000" flipH="1">
              <a:off x="2081835" y="1718341"/>
              <a:ext cx="117032" cy="1697106"/>
            </a:xfrm>
            <a:prstGeom prst="leftBracket">
              <a:avLst>
                <a:gd name="adj" fmla="val 3681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997351" y="2119632"/>
              <a:ext cx="2286000" cy="307777"/>
            </a:xfrm>
            <a:prstGeom prst="rect">
              <a:avLst/>
            </a:prstGeom>
            <a:noFill/>
          </p:spPr>
          <p:txBody>
            <a:bodyPr wrap="square" rtlCol="0">
              <a:spAutoFit/>
            </a:bodyPr>
            <a:lstStyle/>
            <a:p>
              <a:r>
                <a:rPr lang="en-US" sz="1400" dirty="0"/>
                <a:t>HR (95% CI) 0.47 (0.33-0.68)</a:t>
              </a:r>
            </a:p>
          </p:txBody>
        </p:sp>
      </p:grpSp>
      <p:grpSp>
        <p:nvGrpSpPr>
          <p:cNvPr id="19" name="Group 18"/>
          <p:cNvGrpSpPr/>
          <p:nvPr/>
        </p:nvGrpSpPr>
        <p:grpSpPr>
          <a:xfrm>
            <a:off x="3527625" y="1922782"/>
            <a:ext cx="2286000" cy="505778"/>
            <a:chOff x="997351" y="2119632"/>
            <a:chExt cx="2286000" cy="505778"/>
          </a:xfrm>
        </p:grpSpPr>
        <p:sp>
          <p:nvSpPr>
            <p:cNvPr id="20" name="Left Bracket 19"/>
            <p:cNvSpPr/>
            <p:nvPr/>
          </p:nvSpPr>
          <p:spPr>
            <a:xfrm rot="16200000" flipH="1">
              <a:off x="2081835" y="1718341"/>
              <a:ext cx="117032" cy="1697106"/>
            </a:xfrm>
            <a:prstGeom prst="leftBracket">
              <a:avLst>
                <a:gd name="adj" fmla="val 3681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997351" y="2119632"/>
              <a:ext cx="2286000" cy="307777"/>
            </a:xfrm>
            <a:prstGeom prst="rect">
              <a:avLst/>
            </a:prstGeom>
            <a:noFill/>
          </p:spPr>
          <p:txBody>
            <a:bodyPr wrap="square" rtlCol="0">
              <a:spAutoFit/>
            </a:bodyPr>
            <a:lstStyle/>
            <a:p>
              <a:r>
                <a:rPr lang="en-US" sz="1400" dirty="0"/>
                <a:t>HR (95% CI) 0.46 (0.31-0.67)</a:t>
              </a:r>
            </a:p>
          </p:txBody>
        </p:sp>
      </p:grpSp>
      <p:grpSp>
        <p:nvGrpSpPr>
          <p:cNvPr id="22" name="Group 21"/>
          <p:cNvGrpSpPr/>
          <p:nvPr/>
        </p:nvGrpSpPr>
        <p:grpSpPr>
          <a:xfrm>
            <a:off x="6648851" y="2894537"/>
            <a:ext cx="2286000" cy="505778"/>
            <a:chOff x="997351" y="2119632"/>
            <a:chExt cx="2286000" cy="505778"/>
          </a:xfrm>
        </p:grpSpPr>
        <p:sp>
          <p:nvSpPr>
            <p:cNvPr id="23" name="Left Bracket 22"/>
            <p:cNvSpPr/>
            <p:nvPr/>
          </p:nvSpPr>
          <p:spPr>
            <a:xfrm rot="16200000" flipH="1">
              <a:off x="2081835" y="1718341"/>
              <a:ext cx="117032" cy="1697106"/>
            </a:xfrm>
            <a:prstGeom prst="leftBracket">
              <a:avLst>
                <a:gd name="adj" fmla="val 3681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997351" y="2119632"/>
              <a:ext cx="2286000" cy="307777"/>
            </a:xfrm>
            <a:prstGeom prst="rect">
              <a:avLst/>
            </a:prstGeom>
            <a:noFill/>
          </p:spPr>
          <p:txBody>
            <a:bodyPr wrap="square" rtlCol="0">
              <a:spAutoFit/>
            </a:bodyPr>
            <a:lstStyle/>
            <a:p>
              <a:r>
                <a:rPr lang="en-US" sz="1400" dirty="0"/>
                <a:t>HR (95% CI) 1.13 (0.75-1.68)</a:t>
              </a:r>
            </a:p>
          </p:txBody>
        </p:sp>
      </p:grpSp>
      <p:grpSp>
        <p:nvGrpSpPr>
          <p:cNvPr id="25" name="Group 24"/>
          <p:cNvGrpSpPr/>
          <p:nvPr/>
        </p:nvGrpSpPr>
        <p:grpSpPr>
          <a:xfrm>
            <a:off x="9166425" y="2894537"/>
            <a:ext cx="2286000" cy="505778"/>
            <a:chOff x="997351" y="2119632"/>
            <a:chExt cx="2286000" cy="505778"/>
          </a:xfrm>
        </p:grpSpPr>
        <p:sp>
          <p:nvSpPr>
            <p:cNvPr id="26" name="Left Bracket 25"/>
            <p:cNvSpPr/>
            <p:nvPr/>
          </p:nvSpPr>
          <p:spPr>
            <a:xfrm rot="16200000" flipH="1">
              <a:off x="2081835" y="1718341"/>
              <a:ext cx="117032" cy="1697106"/>
            </a:xfrm>
            <a:prstGeom prst="leftBracket">
              <a:avLst>
                <a:gd name="adj" fmla="val 3681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997351" y="2119632"/>
              <a:ext cx="2286000" cy="307777"/>
            </a:xfrm>
            <a:prstGeom prst="rect">
              <a:avLst/>
            </a:prstGeom>
            <a:noFill/>
          </p:spPr>
          <p:txBody>
            <a:bodyPr wrap="square" rtlCol="0">
              <a:spAutoFit/>
            </a:bodyPr>
            <a:lstStyle/>
            <a:p>
              <a:r>
                <a:rPr lang="en-US" sz="1400" dirty="0"/>
                <a:t>HR (95% CI) 0.85 (0.58-1.26)</a:t>
              </a:r>
            </a:p>
          </p:txBody>
        </p:sp>
      </p:grpSp>
      <p:pic>
        <p:nvPicPr>
          <p:cNvPr id="28" name="Picture 27">
            <a:extLst>
              <a:ext uri="{FF2B5EF4-FFF2-40B4-BE49-F238E27FC236}">
                <a16:creationId xmlns:a16="http://schemas.microsoft.com/office/drawing/2014/main" id="{B27E01BD-CD9A-1342-A639-2A4E48DB83B1}"/>
              </a:ext>
            </a:extLst>
          </p:cNvPr>
          <p:cNvPicPr>
            <a:picLocks noChangeAspect="1"/>
          </p:cNvPicPr>
          <p:nvPr/>
        </p:nvPicPr>
        <p:blipFill rotWithShape="1">
          <a:blip r:embed="rId4"/>
          <a:srcRect t="95443" b="3164"/>
          <a:stretch/>
        </p:blipFill>
        <p:spPr>
          <a:xfrm>
            <a:off x="-6350" y="6473163"/>
            <a:ext cx="12198350" cy="45719"/>
          </a:xfrm>
          <a:prstGeom prst="rect">
            <a:avLst/>
          </a:prstGeom>
        </p:spPr>
      </p:pic>
      <p:sp>
        <p:nvSpPr>
          <p:cNvPr id="29" name="Rectangle 28">
            <a:extLst>
              <a:ext uri="{FF2B5EF4-FFF2-40B4-BE49-F238E27FC236}">
                <a16:creationId xmlns:a16="http://schemas.microsoft.com/office/drawing/2014/main" id="{9AB65388-091C-AA4D-8A46-4066724BAB6D}"/>
              </a:ext>
            </a:extLst>
          </p:cNvPr>
          <p:cNvSpPr/>
          <p:nvPr/>
        </p:nvSpPr>
        <p:spPr>
          <a:xfrm>
            <a:off x="-6351" y="6509367"/>
            <a:ext cx="12198351" cy="351905"/>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566A4D8-49C5-BD4B-BBAB-53EBA5E609ED}"/>
              </a:ext>
            </a:extLst>
          </p:cNvPr>
          <p:cNvSpPr txBox="1"/>
          <p:nvPr/>
        </p:nvSpPr>
        <p:spPr>
          <a:xfrm>
            <a:off x="138554" y="6566518"/>
            <a:ext cx="4333795" cy="342401"/>
          </a:xfrm>
          <a:prstGeom prst="rect">
            <a:avLst/>
          </a:prstGeom>
          <a:noFill/>
        </p:spPr>
        <p:txBody>
          <a:bodyPr wrap="square" rtlCol="0">
            <a:spAutoFit/>
          </a:bodyPr>
          <a:lstStyle/>
          <a:p>
            <a:pPr>
              <a:lnSpc>
                <a:spcPts val="1820"/>
              </a:lnSpc>
            </a:pPr>
            <a:r>
              <a:rPr lang="en-US" b="1" dirty="0" err="1">
                <a:solidFill>
                  <a:schemeClr val="bg1"/>
                </a:solidFill>
                <a:latin typeface="Lub Dub" panose="020B0603030403020204" pitchFamily="34" charset="77"/>
                <a:cs typeface="Arial" panose="020B0604020202020204" pitchFamily="34" charset="0"/>
              </a:rPr>
              <a:t>ScientificSessions.org</a:t>
            </a:r>
            <a:endParaRPr lang="en-US" b="1" dirty="0">
              <a:solidFill>
                <a:schemeClr val="bg1"/>
              </a:solidFill>
              <a:latin typeface="Lub Dub" panose="020B0603030403020204" pitchFamily="34" charset="77"/>
              <a:cs typeface="Arial" panose="020B0604020202020204" pitchFamily="34" charset="0"/>
            </a:endParaRPr>
          </a:p>
        </p:txBody>
      </p:sp>
      <p:sp>
        <p:nvSpPr>
          <p:cNvPr id="31" name="TextBox 30">
            <a:extLst>
              <a:ext uri="{FF2B5EF4-FFF2-40B4-BE49-F238E27FC236}">
                <a16:creationId xmlns:a16="http://schemas.microsoft.com/office/drawing/2014/main" id="{799CF88F-46AF-664E-8E0C-49AC50444A6A}"/>
              </a:ext>
            </a:extLst>
          </p:cNvPr>
          <p:cNvSpPr txBox="1"/>
          <p:nvPr/>
        </p:nvSpPr>
        <p:spPr>
          <a:xfrm>
            <a:off x="7719653" y="6566518"/>
            <a:ext cx="4333795" cy="342401"/>
          </a:xfrm>
          <a:prstGeom prst="rect">
            <a:avLst/>
          </a:prstGeom>
          <a:noFill/>
        </p:spPr>
        <p:txBody>
          <a:bodyPr wrap="square" rtlCol="0">
            <a:spAutoFit/>
          </a:bodyPr>
          <a:lstStyle/>
          <a:p>
            <a:pPr algn="r">
              <a:lnSpc>
                <a:spcPts val="1820"/>
              </a:lnSpc>
            </a:pPr>
            <a:r>
              <a:rPr lang="en-US" b="1" dirty="0">
                <a:solidFill>
                  <a:schemeClr val="bg1"/>
                </a:solidFill>
                <a:latin typeface="Lub Dub" panose="020B0603030403020204" pitchFamily="34" charset="77"/>
                <a:cs typeface="Arial" panose="020B0604020202020204" pitchFamily="34" charset="0"/>
              </a:rPr>
              <a:t>#AHA19</a:t>
            </a:r>
          </a:p>
        </p:txBody>
      </p:sp>
      <p:grpSp>
        <p:nvGrpSpPr>
          <p:cNvPr id="35" name="Group 34"/>
          <p:cNvGrpSpPr/>
          <p:nvPr/>
        </p:nvGrpSpPr>
        <p:grpSpPr>
          <a:xfrm>
            <a:off x="3959798" y="928264"/>
            <a:ext cx="4714584" cy="276999"/>
            <a:chOff x="3874291" y="725552"/>
            <a:chExt cx="4714584" cy="276999"/>
          </a:xfrm>
        </p:grpSpPr>
        <p:sp>
          <p:nvSpPr>
            <p:cNvPr id="36" name="Rectangle 35"/>
            <p:cNvSpPr/>
            <p:nvPr/>
          </p:nvSpPr>
          <p:spPr>
            <a:xfrm>
              <a:off x="3874291" y="809187"/>
              <a:ext cx="109728" cy="1097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095749" y="725552"/>
              <a:ext cx="1905001" cy="276999"/>
            </a:xfrm>
            <a:prstGeom prst="rect">
              <a:avLst/>
            </a:prstGeom>
            <a:noFill/>
          </p:spPr>
          <p:txBody>
            <a:bodyPr wrap="square" lIns="0" tIns="0" rIns="0" bIns="0" rtlCol="0" anchor="ctr">
              <a:spAutoFit/>
            </a:bodyPr>
            <a:lstStyle/>
            <a:p>
              <a:r>
                <a:rPr lang="en-US" b="1" dirty="0"/>
                <a:t>Ticagrelor + Placebo</a:t>
              </a:r>
            </a:p>
          </p:txBody>
        </p:sp>
        <p:sp>
          <p:nvSpPr>
            <p:cNvPr id="38" name="Rectangle 37"/>
            <p:cNvSpPr/>
            <p:nvPr/>
          </p:nvSpPr>
          <p:spPr>
            <a:xfrm>
              <a:off x="6462416" y="809187"/>
              <a:ext cx="109728" cy="1097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683874" y="725552"/>
              <a:ext cx="1905001" cy="276999"/>
            </a:xfrm>
            <a:prstGeom prst="rect">
              <a:avLst/>
            </a:prstGeom>
            <a:noFill/>
          </p:spPr>
          <p:txBody>
            <a:bodyPr wrap="square" lIns="0" tIns="0" rIns="0" bIns="0" rtlCol="0" anchor="ctr">
              <a:spAutoFit/>
            </a:bodyPr>
            <a:lstStyle/>
            <a:p>
              <a:r>
                <a:rPr lang="en-US" b="1" dirty="0"/>
                <a:t>Ticagrelor + Aspirin</a:t>
              </a:r>
            </a:p>
          </p:txBody>
        </p:sp>
      </p:grpSp>
      <p:grpSp>
        <p:nvGrpSpPr>
          <p:cNvPr id="42" name="Group 41"/>
          <p:cNvGrpSpPr/>
          <p:nvPr/>
        </p:nvGrpSpPr>
        <p:grpSpPr>
          <a:xfrm>
            <a:off x="2186801" y="1302658"/>
            <a:ext cx="2166898" cy="539324"/>
            <a:chOff x="2186801" y="1346200"/>
            <a:chExt cx="2166898" cy="539324"/>
          </a:xfrm>
        </p:grpSpPr>
        <p:sp>
          <p:nvSpPr>
            <p:cNvPr id="32" name="TextBox 31"/>
            <p:cNvSpPr txBox="1"/>
            <p:nvPr/>
          </p:nvSpPr>
          <p:spPr>
            <a:xfrm>
              <a:off x="2186801" y="1346200"/>
              <a:ext cx="2166898" cy="369332"/>
            </a:xfrm>
            <a:prstGeom prst="rect">
              <a:avLst/>
            </a:prstGeom>
            <a:noFill/>
          </p:spPr>
          <p:txBody>
            <a:bodyPr wrap="square" rtlCol="0">
              <a:spAutoFit/>
            </a:bodyPr>
            <a:lstStyle/>
            <a:p>
              <a:pPr algn="ctr"/>
              <a:r>
                <a:rPr lang="en-US" dirty="0"/>
                <a:t>p</a:t>
              </a:r>
              <a:r>
                <a:rPr lang="en-US" baseline="-40000" dirty="0"/>
                <a:t>int</a:t>
              </a:r>
              <a:r>
                <a:rPr lang="en-US" dirty="0"/>
                <a:t> = 0.90</a:t>
              </a:r>
            </a:p>
          </p:txBody>
        </p:sp>
        <p:sp>
          <p:nvSpPr>
            <p:cNvPr id="40" name="Left Bracket 39"/>
            <p:cNvSpPr/>
            <p:nvPr/>
          </p:nvSpPr>
          <p:spPr>
            <a:xfrm rot="16200000" flipH="1">
              <a:off x="3211734" y="978455"/>
              <a:ext cx="117032" cy="1697106"/>
            </a:xfrm>
            <a:prstGeom prst="leftBracket">
              <a:avLst>
                <a:gd name="adj" fmla="val 3681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 name="Group 42"/>
          <p:cNvGrpSpPr/>
          <p:nvPr/>
        </p:nvGrpSpPr>
        <p:grpSpPr>
          <a:xfrm>
            <a:off x="7838301" y="2215326"/>
            <a:ext cx="2166898" cy="540527"/>
            <a:chOff x="7838301" y="2215326"/>
            <a:chExt cx="2166898" cy="540527"/>
          </a:xfrm>
        </p:grpSpPr>
        <p:sp>
          <p:nvSpPr>
            <p:cNvPr id="33" name="TextBox 32"/>
            <p:cNvSpPr txBox="1"/>
            <p:nvPr/>
          </p:nvSpPr>
          <p:spPr>
            <a:xfrm>
              <a:off x="7838301" y="2215326"/>
              <a:ext cx="2166898" cy="369332"/>
            </a:xfrm>
            <a:prstGeom prst="rect">
              <a:avLst/>
            </a:prstGeom>
            <a:noFill/>
          </p:spPr>
          <p:txBody>
            <a:bodyPr wrap="square" rtlCol="0">
              <a:spAutoFit/>
            </a:bodyPr>
            <a:lstStyle/>
            <a:p>
              <a:pPr algn="ctr"/>
              <a:r>
                <a:rPr lang="en-US" dirty="0"/>
                <a:t>p</a:t>
              </a:r>
              <a:r>
                <a:rPr lang="en-US" baseline="-40000" dirty="0"/>
                <a:t>int</a:t>
              </a:r>
              <a:r>
                <a:rPr lang="en-US" dirty="0"/>
                <a:t> = 0.33</a:t>
              </a:r>
            </a:p>
          </p:txBody>
        </p:sp>
        <p:sp>
          <p:nvSpPr>
            <p:cNvPr id="41" name="Left Bracket 40"/>
            <p:cNvSpPr/>
            <p:nvPr/>
          </p:nvSpPr>
          <p:spPr>
            <a:xfrm rot="16200000" flipH="1">
              <a:off x="8863234" y="1848784"/>
              <a:ext cx="117032" cy="1697106"/>
            </a:xfrm>
            <a:prstGeom prst="leftBracket">
              <a:avLst>
                <a:gd name="adj" fmla="val 3681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173413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7E01BD-CD9A-1342-A639-2A4E48DB83B1}"/>
              </a:ext>
            </a:extLst>
          </p:cNvPr>
          <p:cNvPicPr>
            <a:picLocks noChangeAspect="1"/>
          </p:cNvPicPr>
          <p:nvPr/>
        </p:nvPicPr>
        <p:blipFill rotWithShape="1">
          <a:blip r:embed="rId2"/>
          <a:srcRect t="95443" b="3164"/>
          <a:stretch/>
        </p:blipFill>
        <p:spPr>
          <a:xfrm>
            <a:off x="-6350" y="6175943"/>
            <a:ext cx="12198350" cy="76240"/>
          </a:xfrm>
          <a:prstGeom prst="rect">
            <a:avLst/>
          </a:prstGeom>
        </p:spPr>
      </p:pic>
      <p:sp>
        <p:nvSpPr>
          <p:cNvPr id="5" name="Rectangle 4">
            <a:extLst>
              <a:ext uri="{FF2B5EF4-FFF2-40B4-BE49-F238E27FC236}">
                <a16:creationId xmlns:a16="http://schemas.microsoft.com/office/drawing/2014/main" id="{9AB65388-091C-AA4D-8A46-4066724BAB6D}"/>
              </a:ext>
            </a:extLst>
          </p:cNvPr>
          <p:cNvSpPr/>
          <p:nvPr/>
        </p:nvSpPr>
        <p:spPr>
          <a:xfrm>
            <a:off x="-6351" y="6248665"/>
            <a:ext cx="12198351" cy="612608"/>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566A4D8-49C5-BD4B-BBAB-53EBA5E609ED}"/>
              </a:ext>
            </a:extLst>
          </p:cNvPr>
          <p:cNvSpPr txBox="1"/>
          <p:nvPr/>
        </p:nvSpPr>
        <p:spPr>
          <a:xfrm>
            <a:off x="138554" y="6414118"/>
            <a:ext cx="4333795" cy="336374"/>
          </a:xfrm>
          <a:prstGeom prst="rect">
            <a:avLst/>
          </a:prstGeom>
          <a:noFill/>
        </p:spPr>
        <p:txBody>
          <a:bodyPr wrap="square" rtlCol="0">
            <a:spAutoFit/>
          </a:bodyPr>
          <a:lstStyle/>
          <a:p>
            <a:pPr>
              <a:lnSpc>
                <a:spcPts val="1820"/>
              </a:lnSpc>
            </a:pPr>
            <a:r>
              <a:rPr lang="en-US" sz="2300" b="1" dirty="0" err="1">
                <a:solidFill>
                  <a:schemeClr val="bg1"/>
                </a:solidFill>
                <a:latin typeface="Lub Dub" panose="020B0603030403020204" pitchFamily="34" charset="77"/>
                <a:cs typeface="Arial" panose="020B0604020202020204" pitchFamily="34" charset="0"/>
              </a:rPr>
              <a:t>ScientificSessions.org</a:t>
            </a:r>
            <a:endParaRPr lang="en-US" sz="2300" b="1" dirty="0">
              <a:solidFill>
                <a:schemeClr val="bg1"/>
              </a:solidFill>
              <a:latin typeface="Lub Dub" panose="020B0603030403020204" pitchFamily="34" charset="77"/>
              <a:cs typeface="Arial" panose="020B0604020202020204" pitchFamily="34" charset="0"/>
            </a:endParaRPr>
          </a:p>
        </p:txBody>
      </p:sp>
      <p:sp>
        <p:nvSpPr>
          <p:cNvPr id="7" name="TextBox 6">
            <a:extLst>
              <a:ext uri="{FF2B5EF4-FFF2-40B4-BE49-F238E27FC236}">
                <a16:creationId xmlns:a16="http://schemas.microsoft.com/office/drawing/2014/main" id="{799CF88F-46AF-664E-8E0C-49AC50444A6A}"/>
              </a:ext>
            </a:extLst>
          </p:cNvPr>
          <p:cNvSpPr txBox="1"/>
          <p:nvPr/>
        </p:nvSpPr>
        <p:spPr>
          <a:xfrm>
            <a:off x="7719653" y="6414118"/>
            <a:ext cx="4333795" cy="336374"/>
          </a:xfrm>
          <a:prstGeom prst="rect">
            <a:avLst/>
          </a:prstGeom>
          <a:noFill/>
        </p:spPr>
        <p:txBody>
          <a:bodyPr wrap="square" rtlCol="0">
            <a:spAutoFit/>
          </a:bodyPr>
          <a:lstStyle/>
          <a:p>
            <a:pPr algn="r">
              <a:lnSpc>
                <a:spcPts val="1820"/>
              </a:lnSpc>
            </a:pPr>
            <a:r>
              <a:rPr lang="en-US" sz="2300" b="1" dirty="0">
                <a:solidFill>
                  <a:schemeClr val="bg1"/>
                </a:solidFill>
                <a:latin typeface="Lub Dub" panose="020B0603030403020204" pitchFamily="34" charset="77"/>
                <a:cs typeface="Arial" panose="020B0604020202020204" pitchFamily="34" charset="0"/>
              </a:rPr>
              <a:t>#AHA19</a:t>
            </a:r>
          </a:p>
        </p:txBody>
      </p:sp>
      <p:sp>
        <p:nvSpPr>
          <p:cNvPr id="9" name="TextBox 8"/>
          <p:cNvSpPr txBox="1"/>
          <p:nvPr/>
        </p:nvSpPr>
        <p:spPr>
          <a:xfrm>
            <a:off x="125817" y="1130974"/>
            <a:ext cx="11940363" cy="4723857"/>
          </a:xfrm>
          <a:prstGeom prst="rect">
            <a:avLst/>
          </a:prstGeom>
          <a:noFill/>
        </p:spPr>
        <p:txBody>
          <a:bodyPr wrap="square" rtlCol="0">
            <a:spAutoFit/>
          </a:bodyPr>
          <a:lstStyle/>
          <a:p>
            <a:pPr marL="285750" indent="-285750" algn="just">
              <a:lnSpc>
                <a:spcPct val="114000"/>
              </a:lnSpc>
              <a:buFont typeface="Arial" panose="020B0604020202020204" pitchFamily="34" charset="0"/>
              <a:buChar char="•"/>
            </a:pPr>
            <a:r>
              <a:rPr lang="en-US" sz="2800">
                <a:solidFill>
                  <a:srgbClr val="002060"/>
                </a:solidFill>
                <a:latin typeface="Arial" panose="020B0604020202020204" pitchFamily="34" charset="0"/>
                <a:cs typeface="Arial" panose="020B0604020202020204" pitchFamily="34" charset="0"/>
              </a:rPr>
              <a:t>Extrapolating results to STEMI patients not possible given trial design</a:t>
            </a:r>
            <a:r>
              <a:rPr lang="en-US" sz="2800" dirty="0">
                <a:solidFill>
                  <a:srgbClr val="002060"/>
                </a:solidFill>
                <a:latin typeface="Arial" panose="020B0604020202020204" pitchFamily="34" charset="0"/>
                <a:cs typeface="Arial" panose="020B0604020202020204" pitchFamily="34" charset="0"/>
              </a:rPr>
              <a:t>.</a:t>
            </a:r>
          </a:p>
          <a:p>
            <a:pPr marL="285750" indent="-285750" algn="just">
              <a:lnSpc>
                <a:spcPct val="114000"/>
              </a:lnSpc>
              <a:buFont typeface="Arial" panose="020B0604020202020204" pitchFamily="34" charset="0"/>
              <a:buChar char="•"/>
            </a:pPr>
            <a:endParaRPr lang="en-US" sz="2800" dirty="0">
              <a:solidFill>
                <a:srgbClr val="002060"/>
              </a:solidFill>
              <a:latin typeface="Arial" panose="020B0604020202020204" pitchFamily="34" charset="0"/>
              <a:cs typeface="Arial" panose="020B0604020202020204" pitchFamily="34" charset="0"/>
            </a:endParaRPr>
          </a:p>
          <a:p>
            <a:pPr marL="285750" indent="-285750" algn="just">
              <a:lnSpc>
                <a:spcPct val="114000"/>
              </a:lnSpc>
              <a:buFont typeface="Arial" panose="020B0604020202020204" pitchFamily="34" charset="0"/>
              <a:buChar char="•"/>
            </a:pPr>
            <a:r>
              <a:rPr lang="en-US" sz="2800">
                <a:solidFill>
                  <a:srgbClr val="002060"/>
                </a:solidFill>
                <a:latin typeface="Arial" panose="020B0604020202020204" pitchFamily="34" charset="0"/>
                <a:cs typeface="Arial" panose="020B0604020202020204" pitchFamily="34" charset="0"/>
              </a:rPr>
              <a:t>Generalizing to broader population of PCI patients without high-risk features pre-specified in TWILIGHT is limited</a:t>
            </a:r>
            <a:r>
              <a:rPr lang="en-US" sz="2800" dirty="0">
                <a:solidFill>
                  <a:srgbClr val="002060"/>
                </a:solidFill>
                <a:latin typeface="Arial" panose="020B0604020202020204" pitchFamily="34" charset="0"/>
                <a:cs typeface="Arial" panose="020B0604020202020204" pitchFamily="34" charset="0"/>
              </a:rPr>
              <a:t>.</a:t>
            </a:r>
          </a:p>
          <a:p>
            <a:pPr marL="285750" indent="-285750" algn="just">
              <a:lnSpc>
                <a:spcPct val="114000"/>
              </a:lnSpc>
              <a:buFont typeface="Arial" panose="020B0604020202020204" pitchFamily="34" charset="0"/>
              <a:buChar char="•"/>
            </a:pPr>
            <a:endParaRPr lang="en-US" sz="2000" dirty="0">
              <a:solidFill>
                <a:srgbClr val="002060"/>
              </a:solidFill>
              <a:latin typeface="Arial" panose="020B0604020202020204" pitchFamily="34" charset="0"/>
              <a:cs typeface="Arial" panose="020B0604020202020204" pitchFamily="34" charset="0"/>
            </a:endParaRPr>
          </a:p>
          <a:p>
            <a:pPr marL="285750" indent="-285750" algn="just">
              <a:lnSpc>
                <a:spcPct val="114000"/>
              </a:lnSpc>
              <a:buFont typeface="Arial" panose="020B0604020202020204" pitchFamily="34" charset="0"/>
              <a:buChar char="•"/>
            </a:pPr>
            <a:r>
              <a:rPr lang="en-US" sz="2800">
                <a:solidFill>
                  <a:srgbClr val="002060"/>
                </a:solidFill>
                <a:latin typeface="Arial" panose="020B0604020202020204" pitchFamily="34" charset="0"/>
                <a:cs typeface="Arial" panose="020B0604020202020204" pitchFamily="34" charset="0"/>
              </a:rPr>
              <a:t>Use of ticagrelor as background antiplatelet agent thereby precluding inference for other P2Y</a:t>
            </a:r>
            <a:r>
              <a:rPr lang="en-US" sz="2800" baseline="-25000">
                <a:solidFill>
                  <a:srgbClr val="002060"/>
                </a:solidFill>
                <a:latin typeface="Arial" panose="020B0604020202020204" pitchFamily="34" charset="0"/>
                <a:cs typeface="Arial" panose="020B0604020202020204" pitchFamily="34" charset="0"/>
              </a:rPr>
              <a:t>12</a:t>
            </a:r>
            <a:r>
              <a:rPr lang="en-US" sz="2800">
                <a:solidFill>
                  <a:srgbClr val="002060"/>
                </a:solidFill>
                <a:latin typeface="Arial" panose="020B0604020202020204" pitchFamily="34" charset="0"/>
                <a:cs typeface="Arial" panose="020B0604020202020204" pitchFamily="34" charset="0"/>
              </a:rPr>
              <a:t> inhibitors</a:t>
            </a:r>
            <a:r>
              <a:rPr lang="en-US" sz="2800" dirty="0">
                <a:solidFill>
                  <a:srgbClr val="002060"/>
                </a:solidFill>
                <a:latin typeface="Arial" panose="020B0604020202020204" pitchFamily="34" charset="0"/>
                <a:cs typeface="Arial" panose="020B0604020202020204" pitchFamily="34" charset="0"/>
              </a:rPr>
              <a:t>.</a:t>
            </a:r>
          </a:p>
          <a:p>
            <a:pPr marL="285750" indent="-285750" algn="just">
              <a:lnSpc>
                <a:spcPct val="114000"/>
              </a:lnSpc>
              <a:buFont typeface="Arial" panose="020B0604020202020204" pitchFamily="34" charset="0"/>
              <a:buChar char="•"/>
            </a:pPr>
            <a:endParaRPr lang="en-US" sz="2000" dirty="0">
              <a:solidFill>
                <a:srgbClr val="002060"/>
              </a:solidFill>
              <a:latin typeface="Arial" panose="020B0604020202020204" pitchFamily="34" charset="0"/>
              <a:cs typeface="Arial" panose="020B0604020202020204" pitchFamily="34" charset="0"/>
            </a:endParaRPr>
          </a:p>
          <a:p>
            <a:pPr marL="285750" indent="-285750" algn="just">
              <a:lnSpc>
                <a:spcPct val="114000"/>
              </a:lnSpc>
              <a:buFont typeface="Arial" panose="020B0604020202020204" pitchFamily="34" charset="0"/>
              <a:buChar char="•"/>
            </a:pPr>
            <a:r>
              <a:rPr lang="en-US" sz="2800">
                <a:solidFill>
                  <a:srgbClr val="002060"/>
                </a:solidFill>
                <a:latin typeface="Arial" panose="020B0604020202020204" pitchFamily="34" charset="0"/>
                <a:cs typeface="Arial" panose="020B0604020202020204" pitchFamily="34" charset="0"/>
              </a:rPr>
              <a:t>Lack of power to detect differences in the risk of important yet rare clinical events, such as stent thrombosis and stroke</a:t>
            </a:r>
            <a:r>
              <a:rPr lang="en-US" sz="2800" dirty="0">
                <a:solidFill>
                  <a:srgbClr val="002060"/>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AED4E7AD-9F85-984F-BBF5-8081B150722E}"/>
              </a:ext>
            </a:extLst>
          </p:cNvPr>
          <p:cNvSpPr txBox="1"/>
          <p:nvPr/>
        </p:nvSpPr>
        <p:spPr>
          <a:xfrm>
            <a:off x="0" y="93026"/>
            <a:ext cx="12191999" cy="830997"/>
          </a:xfrm>
          <a:prstGeom prst="rect">
            <a:avLst/>
          </a:prstGeom>
          <a:noFill/>
        </p:spPr>
        <p:txBody>
          <a:bodyPr wrap="square" rtlCol="0" anchor="ctr">
            <a:spAutoFit/>
          </a:bodyPr>
          <a:lstStyle/>
          <a:p>
            <a:pPr algn="ctr"/>
            <a:r>
              <a:rPr lang="en-US" sz="4800" b="1" dirty="0">
                <a:solidFill>
                  <a:srgbClr val="B2860E"/>
                </a:solidFill>
                <a:latin typeface="Arial" panose="020B0604020202020204" pitchFamily="34" charset="0"/>
                <a:cs typeface="Arial" panose="020B0604020202020204" pitchFamily="34" charset="0"/>
              </a:rPr>
              <a:t>Limitations</a:t>
            </a:r>
          </a:p>
        </p:txBody>
      </p:sp>
    </p:spTree>
    <p:extLst>
      <p:ext uri="{BB962C8B-B14F-4D97-AF65-F5344CB8AC3E}">
        <p14:creationId xmlns:p14="http://schemas.microsoft.com/office/powerpoint/2010/main" val="2416383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7E01BD-CD9A-1342-A639-2A4E48DB83B1}"/>
              </a:ext>
            </a:extLst>
          </p:cNvPr>
          <p:cNvPicPr>
            <a:picLocks noChangeAspect="1"/>
          </p:cNvPicPr>
          <p:nvPr/>
        </p:nvPicPr>
        <p:blipFill rotWithShape="1">
          <a:blip r:embed="rId2"/>
          <a:srcRect t="95443" b="3164"/>
          <a:stretch/>
        </p:blipFill>
        <p:spPr>
          <a:xfrm>
            <a:off x="-6350" y="6175943"/>
            <a:ext cx="12198350" cy="76240"/>
          </a:xfrm>
          <a:prstGeom prst="rect">
            <a:avLst/>
          </a:prstGeom>
        </p:spPr>
      </p:pic>
      <p:sp>
        <p:nvSpPr>
          <p:cNvPr id="5" name="Rectangle 4">
            <a:extLst>
              <a:ext uri="{FF2B5EF4-FFF2-40B4-BE49-F238E27FC236}">
                <a16:creationId xmlns:a16="http://schemas.microsoft.com/office/drawing/2014/main" id="{9AB65388-091C-AA4D-8A46-4066724BAB6D}"/>
              </a:ext>
            </a:extLst>
          </p:cNvPr>
          <p:cNvSpPr/>
          <p:nvPr/>
        </p:nvSpPr>
        <p:spPr>
          <a:xfrm>
            <a:off x="-6351" y="6248665"/>
            <a:ext cx="12198351" cy="612608"/>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566A4D8-49C5-BD4B-BBAB-53EBA5E609ED}"/>
              </a:ext>
            </a:extLst>
          </p:cNvPr>
          <p:cNvSpPr txBox="1"/>
          <p:nvPr/>
        </p:nvSpPr>
        <p:spPr>
          <a:xfrm>
            <a:off x="138554" y="6414118"/>
            <a:ext cx="4333795" cy="336374"/>
          </a:xfrm>
          <a:prstGeom prst="rect">
            <a:avLst/>
          </a:prstGeom>
          <a:noFill/>
        </p:spPr>
        <p:txBody>
          <a:bodyPr wrap="square" rtlCol="0">
            <a:spAutoFit/>
          </a:bodyPr>
          <a:lstStyle/>
          <a:p>
            <a:pPr>
              <a:lnSpc>
                <a:spcPts val="1820"/>
              </a:lnSpc>
            </a:pPr>
            <a:r>
              <a:rPr lang="en-US" sz="2300" b="1" dirty="0" err="1">
                <a:solidFill>
                  <a:schemeClr val="bg1"/>
                </a:solidFill>
                <a:latin typeface="Lub Dub" panose="020B0603030403020204" pitchFamily="34" charset="77"/>
                <a:cs typeface="Arial" panose="020B0604020202020204" pitchFamily="34" charset="0"/>
              </a:rPr>
              <a:t>ScientificSessions.org</a:t>
            </a:r>
            <a:endParaRPr lang="en-US" sz="2300" b="1" dirty="0">
              <a:solidFill>
                <a:schemeClr val="bg1"/>
              </a:solidFill>
              <a:latin typeface="Lub Dub" panose="020B0603030403020204" pitchFamily="34" charset="77"/>
              <a:cs typeface="Arial" panose="020B0604020202020204" pitchFamily="34" charset="0"/>
            </a:endParaRPr>
          </a:p>
        </p:txBody>
      </p:sp>
      <p:sp>
        <p:nvSpPr>
          <p:cNvPr id="7" name="TextBox 6">
            <a:extLst>
              <a:ext uri="{FF2B5EF4-FFF2-40B4-BE49-F238E27FC236}">
                <a16:creationId xmlns:a16="http://schemas.microsoft.com/office/drawing/2014/main" id="{799CF88F-46AF-664E-8E0C-49AC50444A6A}"/>
              </a:ext>
            </a:extLst>
          </p:cNvPr>
          <p:cNvSpPr txBox="1"/>
          <p:nvPr/>
        </p:nvSpPr>
        <p:spPr>
          <a:xfrm>
            <a:off x="7719653" y="6414118"/>
            <a:ext cx="4333795" cy="336374"/>
          </a:xfrm>
          <a:prstGeom prst="rect">
            <a:avLst/>
          </a:prstGeom>
          <a:noFill/>
        </p:spPr>
        <p:txBody>
          <a:bodyPr wrap="square" rtlCol="0">
            <a:spAutoFit/>
          </a:bodyPr>
          <a:lstStyle/>
          <a:p>
            <a:pPr algn="r">
              <a:lnSpc>
                <a:spcPts val="1820"/>
              </a:lnSpc>
            </a:pPr>
            <a:r>
              <a:rPr lang="en-US" sz="2300" b="1" dirty="0">
                <a:solidFill>
                  <a:schemeClr val="bg1"/>
                </a:solidFill>
                <a:latin typeface="Lub Dub" panose="020B0603030403020204" pitchFamily="34" charset="77"/>
                <a:cs typeface="Arial" panose="020B0604020202020204" pitchFamily="34" charset="0"/>
              </a:rPr>
              <a:t>#AHA19</a:t>
            </a:r>
          </a:p>
        </p:txBody>
      </p:sp>
      <p:sp>
        <p:nvSpPr>
          <p:cNvPr id="9" name="TextBox 8"/>
          <p:cNvSpPr txBox="1"/>
          <p:nvPr/>
        </p:nvSpPr>
        <p:spPr>
          <a:xfrm>
            <a:off x="125817" y="1284942"/>
            <a:ext cx="11940363" cy="4504618"/>
          </a:xfrm>
          <a:prstGeom prst="rect">
            <a:avLst/>
          </a:prstGeom>
          <a:noFill/>
        </p:spPr>
        <p:txBody>
          <a:bodyPr wrap="square" rtlCol="0">
            <a:spAutoFit/>
          </a:bodyPr>
          <a:lstStyle/>
          <a:p>
            <a:pPr marL="285750" indent="-285750" algn="just">
              <a:lnSpc>
                <a:spcPct val="114000"/>
              </a:lnSpc>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Among patients with NSTE-ACS undergoing PCI with DES and who have completed a 3-month course of DAPT with </a:t>
            </a:r>
            <a:r>
              <a:rPr lang="en-US" sz="2400" dirty="0" err="1">
                <a:solidFill>
                  <a:srgbClr val="002060"/>
                </a:solidFill>
                <a:latin typeface="Arial" panose="020B0604020202020204" pitchFamily="34" charset="0"/>
                <a:cs typeface="Arial" panose="020B0604020202020204" pitchFamily="34" charset="0"/>
              </a:rPr>
              <a:t>ticagrelor</a:t>
            </a:r>
            <a:r>
              <a:rPr lang="en-US" sz="2400" dirty="0">
                <a:solidFill>
                  <a:srgbClr val="002060"/>
                </a:solidFill>
                <a:latin typeface="Arial" panose="020B0604020202020204" pitchFamily="34" charset="0"/>
                <a:cs typeface="Arial" panose="020B0604020202020204" pitchFamily="34" charset="0"/>
              </a:rPr>
              <a:t> plus aspirin, continued treatment with </a:t>
            </a:r>
            <a:r>
              <a:rPr lang="en-US" sz="2400" dirty="0" err="1">
                <a:solidFill>
                  <a:srgbClr val="002060"/>
                </a:solidFill>
                <a:latin typeface="Arial" panose="020B0604020202020204" pitchFamily="34" charset="0"/>
                <a:cs typeface="Arial" panose="020B0604020202020204" pitchFamily="34" charset="0"/>
              </a:rPr>
              <a:t>ticagrelor</a:t>
            </a:r>
            <a:r>
              <a:rPr lang="en-US" sz="2400" dirty="0">
                <a:solidFill>
                  <a:srgbClr val="002060"/>
                </a:solidFill>
                <a:latin typeface="Arial" panose="020B0604020202020204" pitchFamily="34" charset="0"/>
                <a:cs typeface="Arial" panose="020B0604020202020204" pitchFamily="34" charset="0"/>
              </a:rPr>
              <a:t> alone significantly lowers clinically relevant and major bleeding without increasing risk for ischemic events over one year.</a:t>
            </a:r>
          </a:p>
          <a:p>
            <a:pPr marL="285750" indent="-285750" algn="just">
              <a:lnSpc>
                <a:spcPct val="114000"/>
              </a:lnSpc>
              <a:buFont typeface="Arial" panose="020B0604020202020204" pitchFamily="34" charset="0"/>
              <a:buChar char="•"/>
            </a:pPr>
            <a:endParaRPr lang="en-US" dirty="0">
              <a:solidFill>
                <a:srgbClr val="002060"/>
              </a:solidFill>
              <a:latin typeface="Arial" panose="020B0604020202020204" pitchFamily="34" charset="0"/>
              <a:cs typeface="Arial" panose="020B0604020202020204" pitchFamily="34" charset="0"/>
            </a:endParaRPr>
          </a:p>
          <a:p>
            <a:pPr marL="285750" indent="-285750" algn="just">
              <a:lnSpc>
                <a:spcPct val="114000"/>
              </a:lnSpc>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The effect of </a:t>
            </a:r>
            <a:r>
              <a:rPr lang="en-US" sz="2400" dirty="0" err="1">
                <a:solidFill>
                  <a:srgbClr val="002060"/>
                </a:solidFill>
                <a:latin typeface="Arial" panose="020B0604020202020204" pitchFamily="34" charset="0"/>
                <a:cs typeface="Arial" panose="020B0604020202020204" pitchFamily="34" charset="0"/>
              </a:rPr>
              <a:t>ticagrelor</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monotherapy</a:t>
            </a:r>
            <a:r>
              <a:rPr lang="en-US" sz="2400" dirty="0">
                <a:solidFill>
                  <a:srgbClr val="002060"/>
                </a:solidFill>
                <a:latin typeface="Arial" panose="020B0604020202020204" pitchFamily="34" charset="0"/>
                <a:cs typeface="Arial" panose="020B0604020202020204" pitchFamily="34" charset="0"/>
              </a:rPr>
              <a:t> with respect to bleeding and ischemic events is uniform across different levels of risk. </a:t>
            </a:r>
          </a:p>
          <a:p>
            <a:pPr marL="285750" indent="-285750" algn="just">
              <a:lnSpc>
                <a:spcPct val="114000"/>
              </a:lnSpc>
              <a:buFont typeface="Arial" panose="020B0604020202020204" pitchFamily="34" charset="0"/>
              <a:buChar char="•"/>
            </a:pPr>
            <a:endParaRPr lang="en-US" dirty="0">
              <a:solidFill>
                <a:srgbClr val="002060"/>
              </a:solidFill>
              <a:latin typeface="Arial" panose="020B0604020202020204" pitchFamily="34" charset="0"/>
              <a:cs typeface="Arial" panose="020B0604020202020204" pitchFamily="34" charset="0"/>
            </a:endParaRPr>
          </a:p>
          <a:p>
            <a:pPr marL="285750" indent="-285750" algn="just">
              <a:lnSpc>
                <a:spcPct val="114000"/>
              </a:lnSpc>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Results are unchanged for patients presenting with UA or NSTEMI.</a:t>
            </a:r>
          </a:p>
          <a:p>
            <a:pPr marL="285750" indent="-285750" algn="just">
              <a:lnSpc>
                <a:spcPct val="114000"/>
              </a:lnSpc>
              <a:buFont typeface="Arial" panose="020B0604020202020204" pitchFamily="34" charset="0"/>
              <a:buChar char="•"/>
            </a:pPr>
            <a:endParaRPr lang="en-US" sz="2400" dirty="0">
              <a:solidFill>
                <a:srgbClr val="002060"/>
              </a:solidFill>
              <a:latin typeface="Arial" panose="020B0604020202020204" pitchFamily="34" charset="0"/>
              <a:cs typeface="Arial" panose="020B0604020202020204" pitchFamily="34" charset="0"/>
            </a:endParaRPr>
          </a:p>
          <a:p>
            <a:pPr marL="285750" indent="-285750" algn="just">
              <a:lnSpc>
                <a:spcPct val="114000"/>
              </a:lnSpc>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Overall </a:t>
            </a:r>
            <a:r>
              <a:rPr lang="en-US" sz="2400">
                <a:solidFill>
                  <a:srgbClr val="002060"/>
                </a:solidFill>
                <a:latin typeface="Arial" panose="020B0604020202020204" pitchFamily="34" charset="0"/>
                <a:cs typeface="Arial" panose="020B0604020202020204" pitchFamily="34" charset="0"/>
              </a:rPr>
              <a:t>findings are concordant </a:t>
            </a:r>
            <a:r>
              <a:rPr lang="en-US" sz="2400" dirty="0">
                <a:solidFill>
                  <a:srgbClr val="002060"/>
                </a:solidFill>
                <a:latin typeface="Arial" panose="020B0604020202020204" pitchFamily="34" charset="0"/>
                <a:cs typeface="Arial" panose="020B0604020202020204" pitchFamily="34" charset="0"/>
              </a:rPr>
              <a:t>with the results of the primary trial.</a:t>
            </a:r>
          </a:p>
        </p:txBody>
      </p:sp>
      <p:sp>
        <p:nvSpPr>
          <p:cNvPr id="10" name="TextBox 9">
            <a:extLst>
              <a:ext uri="{FF2B5EF4-FFF2-40B4-BE49-F238E27FC236}">
                <a16:creationId xmlns:a16="http://schemas.microsoft.com/office/drawing/2014/main" id="{AED4E7AD-9F85-984F-BBF5-8081B150722E}"/>
              </a:ext>
            </a:extLst>
          </p:cNvPr>
          <p:cNvSpPr txBox="1"/>
          <p:nvPr/>
        </p:nvSpPr>
        <p:spPr>
          <a:xfrm>
            <a:off x="0" y="93026"/>
            <a:ext cx="12191999" cy="830997"/>
          </a:xfrm>
          <a:prstGeom prst="rect">
            <a:avLst/>
          </a:prstGeom>
          <a:noFill/>
        </p:spPr>
        <p:txBody>
          <a:bodyPr wrap="square" rtlCol="0" anchor="ctr">
            <a:spAutoFit/>
          </a:bodyPr>
          <a:lstStyle/>
          <a:p>
            <a:pPr algn="ctr"/>
            <a:r>
              <a:rPr lang="en-US" sz="4800" b="1" dirty="0">
                <a:solidFill>
                  <a:srgbClr val="B2860E"/>
                </a:solidFill>
                <a:latin typeface="Arial" panose="020B0604020202020204" pitchFamily="34" charset="0"/>
                <a:cs typeface="Arial" panose="020B0604020202020204" pitchFamily="34" charset="0"/>
              </a:rPr>
              <a:t>Conclusions</a:t>
            </a:r>
          </a:p>
        </p:txBody>
      </p:sp>
    </p:spTree>
    <p:extLst>
      <p:ext uri="{BB962C8B-B14F-4D97-AF65-F5344CB8AC3E}">
        <p14:creationId xmlns:p14="http://schemas.microsoft.com/office/powerpoint/2010/main" val="2498643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7E01BD-CD9A-1342-A639-2A4E48DB83B1}"/>
              </a:ext>
            </a:extLst>
          </p:cNvPr>
          <p:cNvPicPr>
            <a:picLocks noChangeAspect="1"/>
          </p:cNvPicPr>
          <p:nvPr/>
        </p:nvPicPr>
        <p:blipFill rotWithShape="1">
          <a:blip r:embed="rId2"/>
          <a:srcRect t="95443" b="3164"/>
          <a:stretch/>
        </p:blipFill>
        <p:spPr>
          <a:xfrm>
            <a:off x="-6350" y="6175943"/>
            <a:ext cx="12198350" cy="76240"/>
          </a:xfrm>
          <a:prstGeom prst="rect">
            <a:avLst/>
          </a:prstGeom>
        </p:spPr>
      </p:pic>
      <p:sp>
        <p:nvSpPr>
          <p:cNvPr id="5" name="Rectangle 4">
            <a:extLst>
              <a:ext uri="{FF2B5EF4-FFF2-40B4-BE49-F238E27FC236}">
                <a16:creationId xmlns:a16="http://schemas.microsoft.com/office/drawing/2014/main" id="{9AB65388-091C-AA4D-8A46-4066724BAB6D}"/>
              </a:ext>
            </a:extLst>
          </p:cNvPr>
          <p:cNvSpPr/>
          <p:nvPr/>
        </p:nvSpPr>
        <p:spPr>
          <a:xfrm>
            <a:off x="-6351" y="6248665"/>
            <a:ext cx="12198351" cy="612608"/>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566A4D8-49C5-BD4B-BBAB-53EBA5E609ED}"/>
              </a:ext>
            </a:extLst>
          </p:cNvPr>
          <p:cNvSpPr txBox="1"/>
          <p:nvPr/>
        </p:nvSpPr>
        <p:spPr>
          <a:xfrm>
            <a:off x="138554" y="6414118"/>
            <a:ext cx="4333795" cy="336374"/>
          </a:xfrm>
          <a:prstGeom prst="rect">
            <a:avLst/>
          </a:prstGeom>
          <a:noFill/>
        </p:spPr>
        <p:txBody>
          <a:bodyPr wrap="square" rtlCol="0">
            <a:spAutoFit/>
          </a:bodyPr>
          <a:lstStyle/>
          <a:p>
            <a:pPr>
              <a:lnSpc>
                <a:spcPts val="1820"/>
              </a:lnSpc>
            </a:pPr>
            <a:r>
              <a:rPr lang="en-US" sz="2300" b="1" dirty="0" err="1">
                <a:solidFill>
                  <a:schemeClr val="bg1"/>
                </a:solidFill>
                <a:latin typeface="Lub Dub" panose="020B0603030403020204" pitchFamily="34" charset="77"/>
                <a:cs typeface="Arial" panose="020B0604020202020204" pitchFamily="34" charset="0"/>
              </a:rPr>
              <a:t>ScientificSessions.org</a:t>
            </a:r>
            <a:endParaRPr lang="en-US" sz="2300" b="1" dirty="0">
              <a:solidFill>
                <a:schemeClr val="bg1"/>
              </a:solidFill>
              <a:latin typeface="Lub Dub" panose="020B0603030403020204" pitchFamily="34" charset="77"/>
              <a:cs typeface="Arial" panose="020B0604020202020204" pitchFamily="34" charset="0"/>
            </a:endParaRPr>
          </a:p>
        </p:txBody>
      </p:sp>
      <p:sp>
        <p:nvSpPr>
          <p:cNvPr id="7" name="TextBox 6">
            <a:extLst>
              <a:ext uri="{FF2B5EF4-FFF2-40B4-BE49-F238E27FC236}">
                <a16:creationId xmlns:a16="http://schemas.microsoft.com/office/drawing/2014/main" id="{799CF88F-46AF-664E-8E0C-49AC50444A6A}"/>
              </a:ext>
            </a:extLst>
          </p:cNvPr>
          <p:cNvSpPr txBox="1"/>
          <p:nvPr/>
        </p:nvSpPr>
        <p:spPr>
          <a:xfrm>
            <a:off x="7719653" y="6414118"/>
            <a:ext cx="4333795" cy="336374"/>
          </a:xfrm>
          <a:prstGeom prst="rect">
            <a:avLst/>
          </a:prstGeom>
          <a:noFill/>
        </p:spPr>
        <p:txBody>
          <a:bodyPr wrap="square" rtlCol="0">
            <a:spAutoFit/>
          </a:bodyPr>
          <a:lstStyle/>
          <a:p>
            <a:pPr algn="r">
              <a:lnSpc>
                <a:spcPts val="1820"/>
              </a:lnSpc>
            </a:pPr>
            <a:r>
              <a:rPr lang="en-US" sz="2300" b="1" dirty="0">
                <a:solidFill>
                  <a:schemeClr val="bg1"/>
                </a:solidFill>
                <a:latin typeface="Lub Dub" panose="020B0603030403020204" pitchFamily="34" charset="77"/>
                <a:cs typeface="Arial" panose="020B0604020202020204" pitchFamily="34" charset="0"/>
              </a:rPr>
              <a:t>#AHA19</a:t>
            </a:r>
          </a:p>
        </p:txBody>
      </p:sp>
      <p:sp>
        <p:nvSpPr>
          <p:cNvPr id="9" name="TextBox 8"/>
          <p:cNvSpPr txBox="1"/>
          <p:nvPr/>
        </p:nvSpPr>
        <p:spPr>
          <a:xfrm>
            <a:off x="495301" y="1128380"/>
            <a:ext cx="11201400" cy="3460691"/>
          </a:xfrm>
          <a:prstGeom prst="rect">
            <a:avLst/>
          </a:prstGeom>
          <a:noFill/>
          <a:ln>
            <a:noFill/>
          </a:ln>
        </p:spPr>
        <p:txBody>
          <a:bodyPr wrap="square" lIns="457200" rIns="457200" rtlCol="0" anchor="ctr">
            <a:spAutoFit/>
          </a:bodyPr>
          <a:lstStyle/>
          <a:p>
            <a:pPr algn="ctr">
              <a:lnSpc>
                <a:spcPct val="114000"/>
              </a:lnSpc>
            </a:pPr>
            <a:r>
              <a:rPr lang="en-US" sz="4800">
                <a:solidFill>
                  <a:srgbClr val="001F61"/>
                </a:solidFill>
                <a:latin typeface="Arial" panose="020B0604020202020204" pitchFamily="34" charset="0"/>
                <a:cs typeface="Arial" panose="020B0604020202020204" pitchFamily="34" charset="0"/>
              </a:rPr>
              <a:t>We thank all country leaders, investigators, coordinators and study participants who made </a:t>
            </a:r>
            <a:r>
              <a:rPr lang="en-US" sz="4800" b="1" i="1">
                <a:solidFill>
                  <a:srgbClr val="001F61"/>
                </a:solidFill>
                <a:latin typeface="Arial" panose="020B0604020202020204" pitchFamily="34" charset="0"/>
                <a:cs typeface="Arial" panose="020B0604020202020204" pitchFamily="34" charset="0"/>
              </a:rPr>
              <a:t>TWILIGHT</a:t>
            </a:r>
            <a:r>
              <a:rPr lang="en-US" sz="4800">
                <a:solidFill>
                  <a:srgbClr val="001F61"/>
                </a:solidFill>
                <a:latin typeface="Arial" panose="020B0604020202020204" pitchFamily="34" charset="0"/>
                <a:cs typeface="Arial" panose="020B0604020202020204" pitchFamily="34" charset="0"/>
              </a:rPr>
              <a:t> possible</a:t>
            </a:r>
            <a:r>
              <a:rPr lang="en-US" sz="4800" dirty="0">
                <a:solidFill>
                  <a:srgbClr val="001F61"/>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AED4E7AD-9F85-984F-BBF5-8081B150722E}"/>
              </a:ext>
            </a:extLst>
          </p:cNvPr>
          <p:cNvSpPr txBox="1"/>
          <p:nvPr/>
        </p:nvSpPr>
        <p:spPr>
          <a:xfrm>
            <a:off x="0" y="84026"/>
            <a:ext cx="12191999" cy="707886"/>
          </a:xfrm>
          <a:prstGeom prst="rect">
            <a:avLst/>
          </a:prstGeom>
          <a:noFill/>
        </p:spPr>
        <p:txBody>
          <a:bodyPr wrap="square" rtlCol="0">
            <a:spAutoFit/>
          </a:bodyPr>
          <a:lstStyle/>
          <a:p>
            <a:pPr algn="ctr"/>
            <a:r>
              <a:rPr lang="en-US" sz="4000" b="1" dirty="0">
                <a:solidFill>
                  <a:srgbClr val="B2860E"/>
                </a:solidFill>
                <a:latin typeface="Arial" panose="020B0604020202020204" pitchFamily="34" charset="0"/>
                <a:cs typeface="Arial" panose="020B0604020202020204" pitchFamily="34" charset="0"/>
              </a:rPr>
              <a:t>Acknowledgement</a:t>
            </a:r>
          </a:p>
        </p:txBody>
      </p:sp>
    </p:spTree>
    <p:extLst>
      <p:ext uri="{BB962C8B-B14F-4D97-AF65-F5344CB8AC3E}">
        <p14:creationId xmlns:p14="http://schemas.microsoft.com/office/powerpoint/2010/main" val="412493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717D5F-E6D5-1846-B942-360145A1BF03}"/>
              </a:ext>
            </a:extLst>
          </p:cNvPr>
          <p:cNvSpPr/>
          <p:nvPr/>
        </p:nvSpPr>
        <p:spPr>
          <a:xfrm>
            <a:off x="3176000" y="1389660"/>
            <a:ext cx="5833648" cy="1323439"/>
          </a:xfrm>
          <a:prstGeom prst="rect">
            <a:avLst/>
          </a:prstGeom>
        </p:spPr>
        <p:txBody>
          <a:bodyPr wrap="none">
            <a:spAutoFit/>
          </a:bodyPr>
          <a:lstStyle/>
          <a:p>
            <a:pPr algn="ctr"/>
            <a:r>
              <a:rPr lang="en-US" sz="8000" b="1">
                <a:solidFill>
                  <a:srgbClr val="D51F32"/>
                </a:solidFill>
                <a:latin typeface="Lub Dub" panose="020B0603030403020204" pitchFamily="34" charset="77"/>
              </a:rPr>
              <a:t>Thank </a:t>
            </a:r>
            <a:r>
              <a:rPr lang="en-US" sz="8000" b="1" spc="-100">
                <a:solidFill>
                  <a:srgbClr val="D51F32"/>
                </a:solidFill>
                <a:latin typeface="Lub Dub" panose="020B0603030403020204" pitchFamily="34" charset="77"/>
              </a:rPr>
              <a:t>you</a:t>
            </a:r>
            <a:r>
              <a:rPr lang="en-US" sz="8000" b="1" dirty="0">
                <a:solidFill>
                  <a:srgbClr val="D51F32"/>
                </a:solidFill>
                <a:latin typeface="Lub Dub" panose="020B0603030403020204" pitchFamily="34" charset="77"/>
              </a:rPr>
              <a:t>!</a:t>
            </a:r>
          </a:p>
        </p:txBody>
      </p:sp>
      <p:pic>
        <p:nvPicPr>
          <p:cNvPr id="11" name="Picture 10">
            <a:extLst>
              <a:ext uri="{FF2B5EF4-FFF2-40B4-BE49-F238E27FC236}">
                <a16:creationId xmlns:a16="http://schemas.microsoft.com/office/drawing/2014/main" id="{B3864797-5155-1640-AE8A-255D14F0DC6D}"/>
              </a:ext>
            </a:extLst>
          </p:cNvPr>
          <p:cNvPicPr>
            <a:picLocks noChangeAspect="1"/>
          </p:cNvPicPr>
          <p:nvPr/>
        </p:nvPicPr>
        <p:blipFill>
          <a:blip r:embed="rId2"/>
          <a:stretch>
            <a:fillRect/>
          </a:stretch>
        </p:blipFill>
        <p:spPr>
          <a:xfrm>
            <a:off x="4453596" y="3429000"/>
            <a:ext cx="3284807" cy="796712"/>
          </a:xfrm>
          <a:prstGeom prst="rect">
            <a:avLst/>
          </a:prstGeom>
        </p:spPr>
      </p:pic>
      <p:pic>
        <p:nvPicPr>
          <p:cNvPr id="13" name="Picture 12">
            <a:extLst>
              <a:ext uri="{FF2B5EF4-FFF2-40B4-BE49-F238E27FC236}">
                <a16:creationId xmlns:a16="http://schemas.microsoft.com/office/drawing/2014/main" id="{78C23BD3-56EF-F547-8B14-16CF7B6E70A9}"/>
              </a:ext>
            </a:extLst>
          </p:cNvPr>
          <p:cNvPicPr>
            <a:picLocks noChangeAspect="1"/>
          </p:cNvPicPr>
          <p:nvPr/>
        </p:nvPicPr>
        <p:blipFill rotWithShape="1">
          <a:blip r:embed="rId3"/>
          <a:srcRect t="95443" b="3164"/>
          <a:stretch/>
        </p:blipFill>
        <p:spPr>
          <a:xfrm>
            <a:off x="-6350" y="6175943"/>
            <a:ext cx="12198350" cy="76240"/>
          </a:xfrm>
          <a:prstGeom prst="rect">
            <a:avLst/>
          </a:prstGeom>
        </p:spPr>
      </p:pic>
      <p:sp>
        <p:nvSpPr>
          <p:cNvPr id="14" name="Rectangle 13">
            <a:extLst>
              <a:ext uri="{FF2B5EF4-FFF2-40B4-BE49-F238E27FC236}">
                <a16:creationId xmlns:a16="http://schemas.microsoft.com/office/drawing/2014/main" id="{EE7B70CD-883E-CB43-8240-9AC4959B4B71}"/>
              </a:ext>
            </a:extLst>
          </p:cNvPr>
          <p:cNvSpPr/>
          <p:nvPr/>
        </p:nvSpPr>
        <p:spPr>
          <a:xfrm>
            <a:off x="-6351" y="6248665"/>
            <a:ext cx="12198351" cy="612608"/>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CF6F588-6322-9E43-82CC-FA06ECD7B4C9}"/>
              </a:ext>
            </a:extLst>
          </p:cNvPr>
          <p:cNvSpPr txBox="1"/>
          <p:nvPr/>
        </p:nvSpPr>
        <p:spPr>
          <a:xfrm>
            <a:off x="138554" y="6414118"/>
            <a:ext cx="4333795" cy="336374"/>
          </a:xfrm>
          <a:prstGeom prst="rect">
            <a:avLst/>
          </a:prstGeom>
          <a:noFill/>
        </p:spPr>
        <p:txBody>
          <a:bodyPr wrap="square" rtlCol="0">
            <a:spAutoFit/>
          </a:bodyPr>
          <a:lstStyle/>
          <a:p>
            <a:pPr>
              <a:lnSpc>
                <a:spcPts val="1820"/>
              </a:lnSpc>
            </a:pPr>
            <a:r>
              <a:rPr lang="en-US" sz="2300" b="1" dirty="0" err="1">
                <a:solidFill>
                  <a:schemeClr val="bg1"/>
                </a:solidFill>
                <a:latin typeface="Lub Dub" panose="020B0603030403020204" pitchFamily="34" charset="77"/>
                <a:cs typeface="Arial" panose="020B0604020202020204" pitchFamily="34" charset="0"/>
              </a:rPr>
              <a:t>ScientificSessions.org</a:t>
            </a:r>
            <a:endParaRPr lang="en-US" sz="2300" b="1" dirty="0">
              <a:solidFill>
                <a:schemeClr val="bg1"/>
              </a:solidFill>
              <a:latin typeface="Lub Dub" panose="020B0603030403020204" pitchFamily="34" charset="77"/>
              <a:cs typeface="Arial" panose="020B0604020202020204" pitchFamily="34" charset="0"/>
            </a:endParaRPr>
          </a:p>
        </p:txBody>
      </p:sp>
      <p:sp>
        <p:nvSpPr>
          <p:cNvPr id="16" name="TextBox 15">
            <a:extLst>
              <a:ext uri="{FF2B5EF4-FFF2-40B4-BE49-F238E27FC236}">
                <a16:creationId xmlns:a16="http://schemas.microsoft.com/office/drawing/2014/main" id="{61805177-1638-8343-A567-8C252AD3A475}"/>
              </a:ext>
            </a:extLst>
          </p:cNvPr>
          <p:cNvSpPr txBox="1"/>
          <p:nvPr/>
        </p:nvSpPr>
        <p:spPr>
          <a:xfrm>
            <a:off x="7719653" y="6414118"/>
            <a:ext cx="4333795" cy="336374"/>
          </a:xfrm>
          <a:prstGeom prst="rect">
            <a:avLst/>
          </a:prstGeom>
          <a:noFill/>
        </p:spPr>
        <p:txBody>
          <a:bodyPr wrap="square" rtlCol="0">
            <a:spAutoFit/>
          </a:bodyPr>
          <a:lstStyle/>
          <a:p>
            <a:pPr algn="r">
              <a:lnSpc>
                <a:spcPts val="1820"/>
              </a:lnSpc>
            </a:pPr>
            <a:r>
              <a:rPr lang="en-US" sz="2300" b="1" dirty="0">
                <a:solidFill>
                  <a:schemeClr val="bg1"/>
                </a:solidFill>
                <a:latin typeface="Lub Dub" panose="020B0603030403020204" pitchFamily="34" charset="77"/>
                <a:cs typeface="Arial" panose="020B0604020202020204" pitchFamily="34" charset="0"/>
              </a:rPr>
              <a:t>#AHA19</a:t>
            </a:r>
          </a:p>
        </p:txBody>
      </p:sp>
    </p:spTree>
    <p:extLst>
      <p:ext uri="{BB962C8B-B14F-4D97-AF65-F5344CB8AC3E}">
        <p14:creationId xmlns:p14="http://schemas.microsoft.com/office/powerpoint/2010/main" val="1375357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8554" y="1397000"/>
            <a:ext cx="11876233" cy="3957009"/>
          </a:xfrm>
          <a:prstGeom prst="rect">
            <a:avLst/>
          </a:prstGeom>
          <a:noFill/>
        </p:spPr>
        <p:txBody>
          <a:bodyPr wrap="square" rtlCol="0" anchor="ctr">
            <a:noAutofit/>
          </a:bodyPr>
          <a:lstStyle/>
          <a:p>
            <a:pPr marL="234950" indent="-234950" algn="just">
              <a:spcBef>
                <a:spcPts val="1200"/>
              </a:spcBef>
              <a:spcAft>
                <a:spcPts val="1800"/>
              </a:spcAft>
              <a:buFont typeface="Arial" panose="020B0604020202020204" pitchFamily="34" charset="0"/>
              <a:buChar char="•"/>
            </a:pPr>
            <a:r>
              <a:rPr lang="en-US" sz="2500" dirty="0">
                <a:solidFill>
                  <a:srgbClr val="002060"/>
                </a:solidFill>
                <a:latin typeface="Arial" panose="020B0604020202020204" pitchFamily="34" charset="0"/>
                <a:cs typeface="Arial" panose="020B0604020202020204" pitchFamily="34" charset="0"/>
              </a:rPr>
              <a:t>The prevailing construct of dual antiplatelet therapy (DAPT) as the preferred treatment for patients with acute coronary syndromes (ACS) originated from clinical trials showing that the addition of an oral P2Y</a:t>
            </a:r>
            <a:r>
              <a:rPr lang="en-US" sz="2500" baseline="-25000" dirty="0">
                <a:solidFill>
                  <a:srgbClr val="002060"/>
                </a:solidFill>
                <a:latin typeface="Arial" panose="020B0604020202020204" pitchFamily="34" charset="0"/>
                <a:cs typeface="Arial" panose="020B0604020202020204" pitchFamily="34" charset="0"/>
              </a:rPr>
              <a:t>12</a:t>
            </a:r>
            <a:r>
              <a:rPr lang="en-US" sz="2500" dirty="0">
                <a:solidFill>
                  <a:srgbClr val="002060"/>
                </a:solidFill>
                <a:latin typeface="Arial" panose="020B0604020202020204" pitchFamily="34" charset="0"/>
                <a:cs typeface="Arial" panose="020B0604020202020204" pitchFamily="34" charset="0"/>
              </a:rPr>
              <a:t> inhibitor to aspirin significantly lowers recurrent ischemic events as compared with aspirin alone.</a:t>
            </a:r>
            <a:r>
              <a:rPr lang="en-US" sz="2500" baseline="30000" dirty="0">
                <a:solidFill>
                  <a:srgbClr val="002060"/>
                </a:solidFill>
                <a:latin typeface="Arial" panose="020B0604020202020204" pitchFamily="34" charset="0"/>
                <a:cs typeface="Arial" panose="020B0604020202020204" pitchFamily="34" charset="0"/>
              </a:rPr>
              <a:t>1,2</a:t>
            </a:r>
            <a:endParaRPr lang="en-US" sz="2500" dirty="0">
              <a:solidFill>
                <a:srgbClr val="002060"/>
              </a:solidFill>
              <a:latin typeface="Arial" panose="020B0604020202020204" pitchFamily="34" charset="0"/>
              <a:cs typeface="Arial" panose="020B0604020202020204" pitchFamily="34" charset="0"/>
            </a:endParaRPr>
          </a:p>
          <a:p>
            <a:pPr marL="234950" indent="-234950" algn="just">
              <a:spcBef>
                <a:spcPts val="1200"/>
              </a:spcBef>
              <a:spcAft>
                <a:spcPts val="1800"/>
              </a:spcAft>
              <a:buFont typeface="Arial" panose="020B0604020202020204" pitchFamily="34" charset="0"/>
              <a:buChar char="•"/>
            </a:pPr>
            <a:r>
              <a:rPr lang="en-US" sz="2500" dirty="0">
                <a:solidFill>
                  <a:srgbClr val="002060"/>
                </a:solidFill>
                <a:latin typeface="Arial" panose="020B0604020202020204" pitchFamily="34" charset="0"/>
                <a:cs typeface="Arial" panose="020B0604020202020204" pitchFamily="34" charset="0"/>
              </a:rPr>
              <a:t>The benefits, or harms, of maintaining aspirin as a long-term component of DAPT in the setting of ACS remains unknown, however, as aspirin served as a background agent in earlier studies.</a:t>
            </a:r>
          </a:p>
          <a:p>
            <a:pPr marL="234950" indent="-234950" algn="just">
              <a:spcBef>
                <a:spcPts val="1200"/>
              </a:spcBef>
              <a:spcAft>
                <a:spcPts val="1800"/>
              </a:spcAft>
              <a:buFont typeface="Arial" panose="020B0604020202020204" pitchFamily="34" charset="0"/>
              <a:buChar char="•"/>
            </a:pPr>
            <a:r>
              <a:rPr lang="en-US" sz="2500" dirty="0">
                <a:solidFill>
                  <a:srgbClr val="002060"/>
                </a:solidFill>
                <a:latin typeface="Arial" panose="020B0604020202020204" pitchFamily="34" charset="0"/>
                <a:cs typeface="Arial" panose="020B0604020202020204" pitchFamily="34" charset="0"/>
              </a:rPr>
              <a:t>Recent studies have suggested that aspirin-free strategies lower bleeding without increasing ischemic risk as compared with conventional DAPT in select patients undergoing percutaneous coronary intervention (PCI).</a:t>
            </a:r>
            <a:r>
              <a:rPr lang="en-US" sz="2500" baseline="30000" dirty="0">
                <a:solidFill>
                  <a:srgbClr val="002060"/>
                </a:solidFill>
                <a:latin typeface="Arial" panose="020B0604020202020204" pitchFamily="34" charset="0"/>
                <a:cs typeface="Arial" panose="020B0604020202020204" pitchFamily="34" charset="0"/>
              </a:rPr>
              <a:t>3,4,5</a:t>
            </a:r>
            <a:r>
              <a:rPr lang="en-US" sz="2500" dirty="0">
                <a:solidFill>
                  <a:srgbClr val="002060"/>
                </a:solidFill>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AED4E7AD-9F85-984F-BBF5-8081B150722E}"/>
              </a:ext>
            </a:extLst>
          </p:cNvPr>
          <p:cNvSpPr txBox="1"/>
          <p:nvPr/>
        </p:nvSpPr>
        <p:spPr>
          <a:xfrm>
            <a:off x="0" y="107138"/>
            <a:ext cx="12191999" cy="830997"/>
          </a:xfrm>
          <a:prstGeom prst="rect">
            <a:avLst/>
          </a:prstGeom>
          <a:noFill/>
        </p:spPr>
        <p:txBody>
          <a:bodyPr wrap="square" rtlCol="0" anchor="ctr">
            <a:spAutoFit/>
          </a:bodyPr>
          <a:lstStyle/>
          <a:p>
            <a:pPr algn="ctr"/>
            <a:r>
              <a:rPr lang="en-US" sz="4800" b="1" dirty="0">
                <a:solidFill>
                  <a:srgbClr val="B2860E"/>
                </a:solidFill>
                <a:latin typeface="Arial" panose="020B0604020202020204" pitchFamily="34" charset="0"/>
                <a:cs typeface="Arial" panose="020B0604020202020204" pitchFamily="34" charset="0"/>
              </a:rPr>
              <a:t>Background</a:t>
            </a:r>
          </a:p>
        </p:txBody>
      </p:sp>
      <p:sp>
        <p:nvSpPr>
          <p:cNvPr id="10" name="TextBox 9"/>
          <p:cNvSpPr txBox="1"/>
          <p:nvPr/>
        </p:nvSpPr>
        <p:spPr>
          <a:xfrm>
            <a:off x="398784" y="6026475"/>
            <a:ext cx="11616003" cy="338554"/>
          </a:xfrm>
          <a:prstGeom prst="rect">
            <a:avLst/>
          </a:prstGeom>
          <a:noFill/>
        </p:spPr>
        <p:txBody>
          <a:bodyPr wrap="square" rtlCol="0">
            <a:spAutoFit/>
          </a:bodyPr>
          <a:lstStyle/>
          <a:p>
            <a:pPr algn="ctr"/>
            <a:r>
              <a:rPr lang="en-US" sz="1600" i="1" baseline="30000" dirty="0"/>
              <a:t>1</a:t>
            </a:r>
            <a:r>
              <a:rPr lang="en-US" sz="1600" i="1" dirty="0"/>
              <a:t>Mehta et al., Lancet 2001; </a:t>
            </a:r>
            <a:r>
              <a:rPr lang="en-US" sz="1600" i="1" baseline="30000" dirty="0"/>
              <a:t>2</a:t>
            </a:r>
            <a:r>
              <a:rPr lang="en-US" sz="1600" i="1" dirty="0"/>
              <a:t>Levine et al., JACC 2016; </a:t>
            </a:r>
            <a:r>
              <a:rPr lang="en-US" sz="1600" i="1" baseline="30000" dirty="0"/>
              <a:t>3</a:t>
            </a:r>
            <a:r>
              <a:rPr lang="en-US" sz="1600" i="1" dirty="0"/>
              <a:t>Mehran et al., NEJM 2019; </a:t>
            </a:r>
            <a:r>
              <a:rPr lang="en-US" sz="1600" i="1" baseline="30000" dirty="0"/>
              <a:t>4</a:t>
            </a:r>
            <a:r>
              <a:rPr lang="en-US" sz="1600" i="1" dirty="0"/>
              <a:t>Watanabe et al., JAMA 2019; </a:t>
            </a:r>
            <a:r>
              <a:rPr lang="en-US" sz="1600" i="1" baseline="30000" dirty="0"/>
              <a:t>5</a:t>
            </a:r>
            <a:r>
              <a:rPr lang="en-US" sz="1600" i="1" dirty="0"/>
              <a:t>Hahn et al., JAMA 2019</a:t>
            </a:r>
          </a:p>
        </p:txBody>
      </p:sp>
      <p:pic>
        <p:nvPicPr>
          <p:cNvPr id="11" name="Picture 10">
            <a:extLst>
              <a:ext uri="{FF2B5EF4-FFF2-40B4-BE49-F238E27FC236}">
                <a16:creationId xmlns:a16="http://schemas.microsoft.com/office/drawing/2014/main" id="{B27E01BD-CD9A-1342-A639-2A4E48DB83B1}"/>
              </a:ext>
            </a:extLst>
          </p:cNvPr>
          <p:cNvPicPr>
            <a:picLocks noChangeAspect="1"/>
          </p:cNvPicPr>
          <p:nvPr/>
        </p:nvPicPr>
        <p:blipFill rotWithShape="1">
          <a:blip r:embed="rId2"/>
          <a:srcRect t="95443" b="3164"/>
          <a:stretch/>
        </p:blipFill>
        <p:spPr>
          <a:xfrm>
            <a:off x="-6350" y="6473163"/>
            <a:ext cx="12198350" cy="45719"/>
          </a:xfrm>
          <a:prstGeom prst="rect">
            <a:avLst/>
          </a:prstGeom>
        </p:spPr>
      </p:pic>
      <p:sp>
        <p:nvSpPr>
          <p:cNvPr id="12" name="Rectangle 11">
            <a:extLst>
              <a:ext uri="{FF2B5EF4-FFF2-40B4-BE49-F238E27FC236}">
                <a16:creationId xmlns:a16="http://schemas.microsoft.com/office/drawing/2014/main" id="{9AB65388-091C-AA4D-8A46-4066724BAB6D}"/>
              </a:ext>
            </a:extLst>
          </p:cNvPr>
          <p:cNvSpPr/>
          <p:nvPr/>
        </p:nvSpPr>
        <p:spPr>
          <a:xfrm>
            <a:off x="-6351" y="6509367"/>
            <a:ext cx="12198351" cy="351905"/>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566A4D8-49C5-BD4B-BBAB-53EBA5E609ED}"/>
              </a:ext>
            </a:extLst>
          </p:cNvPr>
          <p:cNvSpPr txBox="1"/>
          <p:nvPr/>
        </p:nvSpPr>
        <p:spPr>
          <a:xfrm>
            <a:off x="138554" y="6566518"/>
            <a:ext cx="4333795" cy="342401"/>
          </a:xfrm>
          <a:prstGeom prst="rect">
            <a:avLst/>
          </a:prstGeom>
          <a:noFill/>
        </p:spPr>
        <p:txBody>
          <a:bodyPr wrap="square" rtlCol="0">
            <a:spAutoFit/>
          </a:bodyPr>
          <a:lstStyle/>
          <a:p>
            <a:pPr>
              <a:lnSpc>
                <a:spcPts val="1820"/>
              </a:lnSpc>
            </a:pPr>
            <a:r>
              <a:rPr lang="en-US" b="1" dirty="0" err="1">
                <a:solidFill>
                  <a:schemeClr val="bg1"/>
                </a:solidFill>
                <a:latin typeface="Lub Dub" panose="020B0603030403020204" pitchFamily="34" charset="77"/>
                <a:cs typeface="Arial" panose="020B0604020202020204" pitchFamily="34" charset="0"/>
              </a:rPr>
              <a:t>ScientificSessions.org</a:t>
            </a:r>
            <a:endParaRPr lang="en-US" b="1" dirty="0">
              <a:solidFill>
                <a:schemeClr val="bg1"/>
              </a:solidFill>
              <a:latin typeface="Lub Dub" panose="020B0603030403020204" pitchFamily="34" charset="77"/>
              <a:cs typeface="Arial" panose="020B0604020202020204" pitchFamily="34" charset="0"/>
            </a:endParaRPr>
          </a:p>
        </p:txBody>
      </p:sp>
      <p:sp>
        <p:nvSpPr>
          <p:cNvPr id="14" name="TextBox 13">
            <a:extLst>
              <a:ext uri="{FF2B5EF4-FFF2-40B4-BE49-F238E27FC236}">
                <a16:creationId xmlns:a16="http://schemas.microsoft.com/office/drawing/2014/main" id="{799CF88F-46AF-664E-8E0C-49AC50444A6A}"/>
              </a:ext>
            </a:extLst>
          </p:cNvPr>
          <p:cNvSpPr txBox="1"/>
          <p:nvPr/>
        </p:nvSpPr>
        <p:spPr>
          <a:xfrm>
            <a:off x="7719653" y="6566518"/>
            <a:ext cx="4333795" cy="342401"/>
          </a:xfrm>
          <a:prstGeom prst="rect">
            <a:avLst/>
          </a:prstGeom>
          <a:noFill/>
        </p:spPr>
        <p:txBody>
          <a:bodyPr wrap="square" rtlCol="0">
            <a:spAutoFit/>
          </a:bodyPr>
          <a:lstStyle/>
          <a:p>
            <a:pPr algn="r">
              <a:lnSpc>
                <a:spcPts val="1820"/>
              </a:lnSpc>
            </a:pPr>
            <a:r>
              <a:rPr lang="en-US" b="1" dirty="0">
                <a:solidFill>
                  <a:schemeClr val="bg1"/>
                </a:solidFill>
                <a:latin typeface="Lub Dub" panose="020B0603030403020204" pitchFamily="34" charset="77"/>
                <a:cs typeface="Arial" panose="020B0604020202020204" pitchFamily="34" charset="0"/>
              </a:rPr>
              <a:t>#AHA19</a:t>
            </a:r>
          </a:p>
        </p:txBody>
      </p:sp>
    </p:spTree>
    <p:extLst>
      <p:ext uri="{BB962C8B-B14F-4D97-AF65-F5344CB8AC3E}">
        <p14:creationId xmlns:p14="http://schemas.microsoft.com/office/powerpoint/2010/main" val="3212103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7E01BD-CD9A-1342-A639-2A4E48DB83B1}"/>
              </a:ext>
            </a:extLst>
          </p:cNvPr>
          <p:cNvPicPr>
            <a:picLocks noChangeAspect="1"/>
          </p:cNvPicPr>
          <p:nvPr/>
        </p:nvPicPr>
        <p:blipFill rotWithShape="1">
          <a:blip r:embed="rId2"/>
          <a:srcRect t="95443" b="3164"/>
          <a:stretch/>
        </p:blipFill>
        <p:spPr>
          <a:xfrm>
            <a:off x="-6350" y="6175943"/>
            <a:ext cx="12198350" cy="76240"/>
          </a:xfrm>
          <a:prstGeom prst="rect">
            <a:avLst/>
          </a:prstGeom>
        </p:spPr>
      </p:pic>
      <p:sp>
        <p:nvSpPr>
          <p:cNvPr id="5" name="Rectangle 4">
            <a:extLst>
              <a:ext uri="{FF2B5EF4-FFF2-40B4-BE49-F238E27FC236}">
                <a16:creationId xmlns:a16="http://schemas.microsoft.com/office/drawing/2014/main" id="{9AB65388-091C-AA4D-8A46-4066724BAB6D}"/>
              </a:ext>
            </a:extLst>
          </p:cNvPr>
          <p:cNvSpPr/>
          <p:nvPr/>
        </p:nvSpPr>
        <p:spPr>
          <a:xfrm>
            <a:off x="-6351" y="6248665"/>
            <a:ext cx="12198351" cy="612608"/>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566A4D8-49C5-BD4B-BBAB-53EBA5E609ED}"/>
              </a:ext>
            </a:extLst>
          </p:cNvPr>
          <p:cNvSpPr txBox="1"/>
          <p:nvPr/>
        </p:nvSpPr>
        <p:spPr>
          <a:xfrm>
            <a:off x="138554" y="6414118"/>
            <a:ext cx="4333795" cy="336374"/>
          </a:xfrm>
          <a:prstGeom prst="rect">
            <a:avLst/>
          </a:prstGeom>
          <a:noFill/>
        </p:spPr>
        <p:txBody>
          <a:bodyPr wrap="square" rtlCol="0">
            <a:spAutoFit/>
          </a:bodyPr>
          <a:lstStyle/>
          <a:p>
            <a:pPr>
              <a:lnSpc>
                <a:spcPts val="1820"/>
              </a:lnSpc>
            </a:pPr>
            <a:r>
              <a:rPr lang="en-US" sz="2300" b="1" dirty="0" err="1">
                <a:solidFill>
                  <a:schemeClr val="bg1"/>
                </a:solidFill>
                <a:latin typeface="Lub Dub" panose="020B0603030403020204" pitchFamily="34" charset="77"/>
                <a:cs typeface="Arial" panose="020B0604020202020204" pitchFamily="34" charset="0"/>
              </a:rPr>
              <a:t>ScientificSessions.org</a:t>
            </a:r>
            <a:endParaRPr lang="en-US" sz="2300" b="1" dirty="0">
              <a:solidFill>
                <a:schemeClr val="bg1"/>
              </a:solidFill>
              <a:latin typeface="Lub Dub" panose="020B0603030403020204" pitchFamily="34" charset="77"/>
              <a:cs typeface="Arial" panose="020B0604020202020204" pitchFamily="34" charset="0"/>
            </a:endParaRPr>
          </a:p>
        </p:txBody>
      </p:sp>
      <p:sp>
        <p:nvSpPr>
          <p:cNvPr id="7" name="TextBox 6">
            <a:extLst>
              <a:ext uri="{FF2B5EF4-FFF2-40B4-BE49-F238E27FC236}">
                <a16:creationId xmlns:a16="http://schemas.microsoft.com/office/drawing/2014/main" id="{799CF88F-46AF-664E-8E0C-49AC50444A6A}"/>
              </a:ext>
            </a:extLst>
          </p:cNvPr>
          <p:cNvSpPr txBox="1"/>
          <p:nvPr/>
        </p:nvSpPr>
        <p:spPr>
          <a:xfrm>
            <a:off x="7719653" y="6414118"/>
            <a:ext cx="4333795" cy="336374"/>
          </a:xfrm>
          <a:prstGeom prst="rect">
            <a:avLst/>
          </a:prstGeom>
          <a:noFill/>
        </p:spPr>
        <p:txBody>
          <a:bodyPr wrap="square" rtlCol="0">
            <a:spAutoFit/>
          </a:bodyPr>
          <a:lstStyle/>
          <a:p>
            <a:pPr algn="r">
              <a:lnSpc>
                <a:spcPts val="1820"/>
              </a:lnSpc>
            </a:pPr>
            <a:r>
              <a:rPr lang="en-US" sz="2300" b="1" dirty="0">
                <a:solidFill>
                  <a:schemeClr val="bg1"/>
                </a:solidFill>
                <a:latin typeface="Lub Dub" panose="020B0603030403020204" pitchFamily="34" charset="77"/>
                <a:cs typeface="Arial" panose="020B0604020202020204" pitchFamily="34" charset="0"/>
              </a:rPr>
              <a:t>#AHA19</a:t>
            </a:r>
          </a:p>
        </p:txBody>
      </p:sp>
      <p:sp>
        <p:nvSpPr>
          <p:cNvPr id="8" name="TextBox 7"/>
          <p:cNvSpPr txBox="1"/>
          <p:nvPr/>
        </p:nvSpPr>
        <p:spPr>
          <a:xfrm>
            <a:off x="361950" y="1890117"/>
            <a:ext cx="11468101" cy="3077766"/>
          </a:xfrm>
          <a:prstGeom prst="rect">
            <a:avLst/>
          </a:prstGeom>
          <a:noFill/>
        </p:spPr>
        <p:txBody>
          <a:bodyPr wrap="square" tIns="0" rIns="0" bIns="0" rtlCol="0" anchor="ctr">
            <a:spAutoFit/>
          </a:bodyPr>
          <a:lstStyle/>
          <a:p>
            <a:pPr algn="ctr">
              <a:lnSpc>
                <a:spcPct val="125000"/>
              </a:lnSpc>
            </a:pPr>
            <a:r>
              <a:rPr lang="en-US" sz="3200" b="1">
                <a:solidFill>
                  <a:srgbClr val="002060"/>
                </a:solidFill>
                <a:latin typeface="Arial" panose="020B0604020202020204" pitchFamily="34" charset="0"/>
                <a:cs typeface="Arial" panose="020B0604020202020204" pitchFamily="34" charset="0"/>
              </a:rPr>
              <a:t>To examine the effect of antiplatelet monotherapy with ticagrelor alone versus ticagrelor plus aspirin among patients with non-ST elevation acute coronary syndromes (NSTE-ACS) undergoing PCI with drug eluting stents who had already completed a 3-month course of DAPT</a:t>
            </a:r>
            <a:endParaRPr lang="en-US" sz="3200" b="1" dirty="0">
              <a:solidFill>
                <a:srgbClr val="00206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ED4E7AD-9F85-984F-BBF5-8081B150722E}"/>
              </a:ext>
            </a:extLst>
          </p:cNvPr>
          <p:cNvSpPr txBox="1"/>
          <p:nvPr/>
        </p:nvSpPr>
        <p:spPr>
          <a:xfrm>
            <a:off x="-6351" y="209323"/>
            <a:ext cx="12191999" cy="923330"/>
          </a:xfrm>
          <a:prstGeom prst="rect">
            <a:avLst/>
          </a:prstGeom>
          <a:noFill/>
        </p:spPr>
        <p:txBody>
          <a:bodyPr wrap="square" rtlCol="0" anchor="ctr">
            <a:spAutoFit/>
          </a:bodyPr>
          <a:lstStyle/>
          <a:p>
            <a:pPr algn="ctr"/>
            <a:r>
              <a:rPr lang="en-US" sz="5400" b="1" dirty="0">
                <a:solidFill>
                  <a:srgbClr val="B2860E"/>
                </a:solidFill>
                <a:latin typeface="Arial" panose="020B0604020202020204" pitchFamily="34" charset="0"/>
                <a:cs typeface="Arial" panose="020B0604020202020204" pitchFamily="34" charset="0"/>
              </a:rPr>
              <a:t>Study Objective</a:t>
            </a:r>
          </a:p>
        </p:txBody>
      </p:sp>
    </p:spTree>
    <p:extLst>
      <p:ext uri="{BB962C8B-B14F-4D97-AF65-F5344CB8AC3E}">
        <p14:creationId xmlns:p14="http://schemas.microsoft.com/office/powerpoint/2010/main" val="2001644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ED4E7AD-9F85-984F-BBF5-8081B150722E}"/>
              </a:ext>
            </a:extLst>
          </p:cNvPr>
          <p:cNvSpPr txBox="1"/>
          <p:nvPr/>
        </p:nvSpPr>
        <p:spPr>
          <a:xfrm>
            <a:off x="0" y="-108135"/>
            <a:ext cx="12191999" cy="830997"/>
          </a:xfrm>
          <a:prstGeom prst="rect">
            <a:avLst/>
          </a:prstGeom>
          <a:noFill/>
        </p:spPr>
        <p:txBody>
          <a:bodyPr wrap="square" rtlCol="0" anchor="ctr">
            <a:spAutoFit/>
          </a:bodyPr>
          <a:lstStyle/>
          <a:p>
            <a:pPr algn="ctr"/>
            <a:r>
              <a:rPr lang="en-US" sz="4800" b="1" dirty="0">
                <a:solidFill>
                  <a:srgbClr val="B2860E"/>
                </a:solidFill>
                <a:latin typeface="Arial" panose="020B0604020202020204" pitchFamily="34" charset="0"/>
                <a:cs typeface="Arial" panose="020B0604020202020204" pitchFamily="34" charset="0"/>
              </a:rPr>
              <a:t>Study Design</a:t>
            </a:r>
          </a:p>
        </p:txBody>
      </p:sp>
      <p:sp>
        <p:nvSpPr>
          <p:cNvPr id="48" name="TextBox 47"/>
          <p:cNvSpPr txBox="1"/>
          <p:nvPr/>
        </p:nvSpPr>
        <p:spPr>
          <a:xfrm>
            <a:off x="152960" y="567235"/>
            <a:ext cx="11876233" cy="2967504"/>
          </a:xfrm>
          <a:prstGeom prst="rect">
            <a:avLst/>
          </a:prstGeom>
          <a:noFill/>
        </p:spPr>
        <p:txBody>
          <a:bodyPr wrap="square" rtlCol="0" anchor="ctr">
            <a:noAutofit/>
          </a:bodyPr>
          <a:lstStyle/>
          <a:p>
            <a:pPr marL="234950" indent="-234950" algn="just">
              <a:spcBef>
                <a:spcPts val="1200"/>
              </a:spcBef>
              <a:spcAft>
                <a:spcPts val="1800"/>
              </a:spcAft>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Randomized, double-blind placebo controlled trial in 187 sites and 11 countries</a:t>
            </a:r>
          </a:p>
          <a:p>
            <a:pPr marL="234950" indent="-234950" algn="just">
              <a:spcBef>
                <a:spcPts val="1200"/>
              </a:spcBef>
              <a:spcAft>
                <a:spcPts val="1800"/>
              </a:spcAft>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High-risk patients underwent PCI and were treated with </a:t>
            </a:r>
            <a:r>
              <a:rPr lang="en-US" sz="2400" dirty="0" err="1">
                <a:solidFill>
                  <a:srgbClr val="002060"/>
                </a:solidFill>
                <a:latin typeface="Arial" panose="020B0604020202020204" pitchFamily="34" charset="0"/>
                <a:cs typeface="Arial" panose="020B0604020202020204" pitchFamily="34" charset="0"/>
              </a:rPr>
              <a:t>ticagrelor</a:t>
            </a:r>
            <a:r>
              <a:rPr lang="en-US" sz="2400" dirty="0">
                <a:solidFill>
                  <a:srgbClr val="002060"/>
                </a:solidFill>
                <a:latin typeface="Arial" panose="020B0604020202020204" pitchFamily="34" charset="0"/>
                <a:cs typeface="Arial" panose="020B0604020202020204" pitchFamily="34" charset="0"/>
              </a:rPr>
              <a:t> plus aspirin for 3 months</a:t>
            </a:r>
          </a:p>
          <a:p>
            <a:pPr marL="234950" indent="-234950" algn="just">
              <a:spcBef>
                <a:spcPts val="1200"/>
              </a:spcBef>
              <a:spcAft>
                <a:spcPts val="1800"/>
              </a:spcAft>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Event-free and adherent patients were randomized to aspirin versus placebo and continued </a:t>
            </a:r>
            <a:r>
              <a:rPr lang="en-US" sz="2400" dirty="0" err="1">
                <a:solidFill>
                  <a:srgbClr val="002060"/>
                </a:solidFill>
                <a:latin typeface="Arial" panose="020B0604020202020204" pitchFamily="34" charset="0"/>
                <a:cs typeface="Arial" panose="020B0604020202020204" pitchFamily="34" charset="0"/>
              </a:rPr>
              <a:t>ticagrelor</a:t>
            </a:r>
            <a:r>
              <a:rPr lang="en-US" sz="2400" dirty="0">
                <a:solidFill>
                  <a:srgbClr val="002060"/>
                </a:solidFill>
                <a:latin typeface="Arial" panose="020B0604020202020204" pitchFamily="34" charset="0"/>
                <a:cs typeface="Arial" panose="020B0604020202020204" pitchFamily="34" charset="0"/>
              </a:rPr>
              <a:t> for an additional year</a:t>
            </a:r>
          </a:p>
        </p:txBody>
      </p:sp>
      <p:sp>
        <p:nvSpPr>
          <p:cNvPr id="58" name="soc ta">
            <a:extLst>
              <a:ext uri="{FF2B5EF4-FFF2-40B4-BE49-F238E27FC236}">
                <a16:creationId xmlns:a16="http://schemas.microsoft.com/office/drawing/2014/main" id="{D453BAEE-6890-474B-804E-CB539D5F5709}"/>
              </a:ext>
            </a:extLst>
          </p:cNvPr>
          <p:cNvSpPr txBox="1"/>
          <p:nvPr/>
        </p:nvSpPr>
        <p:spPr>
          <a:xfrm>
            <a:off x="9210317" y="4445502"/>
            <a:ext cx="2588850" cy="306945"/>
          </a:xfrm>
          <a:prstGeom prst="rect">
            <a:avLst/>
          </a:prstGeom>
          <a:noFill/>
        </p:spPr>
        <p:txBody>
          <a:bodyPr wrap="square" lIns="0" rIns="0" rtlCol="0">
            <a:spAutoFit/>
          </a:bodyPr>
          <a:lstStyle/>
          <a:p>
            <a:pPr algn="ctr"/>
            <a:r>
              <a:rPr lang="en-US" b="1">
                <a:latin typeface="Arial" panose="020B0604020202020204" pitchFamily="34" charset="0"/>
                <a:ea typeface="Cambria" panose="02040503050406030204" pitchFamily="18" charset="0"/>
                <a:cs typeface="Arial" panose="020B0604020202020204" pitchFamily="34" charset="0"/>
              </a:rPr>
              <a:t>Standard of Care</a:t>
            </a:r>
            <a:endParaRPr lang="en-US" b="1" dirty="0">
              <a:latin typeface="Arial" panose="020B0604020202020204" pitchFamily="34" charset="0"/>
              <a:ea typeface="Cambria" panose="02040503050406030204" pitchFamily="18" charset="0"/>
              <a:cs typeface="Arial" panose="020B0604020202020204" pitchFamily="34" charset="0"/>
            </a:endParaRPr>
          </a:p>
        </p:txBody>
      </p:sp>
      <p:sp>
        <p:nvSpPr>
          <p:cNvPr id="59" name="soc tp">
            <a:extLst>
              <a:ext uri="{FF2B5EF4-FFF2-40B4-BE49-F238E27FC236}">
                <a16:creationId xmlns:a16="http://schemas.microsoft.com/office/drawing/2014/main" id="{906669B4-9535-3D43-ABE2-E1E6CF536F2D}"/>
              </a:ext>
            </a:extLst>
          </p:cNvPr>
          <p:cNvSpPr txBox="1"/>
          <p:nvPr/>
        </p:nvSpPr>
        <p:spPr>
          <a:xfrm>
            <a:off x="9292838" y="5642312"/>
            <a:ext cx="2423809" cy="306945"/>
          </a:xfrm>
          <a:prstGeom prst="rect">
            <a:avLst/>
          </a:prstGeom>
          <a:noFill/>
        </p:spPr>
        <p:txBody>
          <a:bodyPr wrap="square" lIns="0" rIns="0" rtlCol="0">
            <a:spAutoFit/>
          </a:bodyPr>
          <a:lstStyle/>
          <a:p>
            <a:pPr algn="ctr"/>
            <a:r>
              <a:rPr lang="en-US" b="1">
                <a:latin typeface="Arial" panose="020B0604020202020204" pitchFamily="34" charset="0"/>
                <a:ea typeface="Cambria" panose="02040503050406030204" pitchFamily="18" charset="0"/>
                <a:cs typeface="Arial" panose="020B0604020202020204" pitchFamily="34" charset="0"/>
              </a:rPr>
              <a:t>Standard of Care</a:t>
            </a:r>
            <a:endParaRPr lang="en-US" b="1" dirty="0">
              <a:latin typeface="Arial" panose="020B0604020202020204" pitchFamily="34" charset="0"/>
              <a:ea typeface="Cambria" panose="02040503050406030204" pitchFamily="18" charset="0"/>
              <a:cs typeface="Arial" panose="020B0604020202020204" pitchFamily="34" charset="0"/>
            </a:endParaRPr>
          </a:p>
        </p:txBody>
      </p:sp>
      <p:sp>
        <p:nvSpPr>
          <p:cNvPr id="82" name="Equal 81"/>
          <p:cNvSpPr/>
          <p:nvPr/>
        </p:nvSpPr>
        <p:spPr>
          <a:xfrm rot="16200000">
            <a:off x="1262617" y="5327791"/>
            <a:ext cx="3383280" cy="91440"/>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Rounded Rectangle 84"/>
          <p:cNvSpPr/>
          <p:nvPr/>
        </p:nvSpPr>
        <p:spPr>
          <a:xfrm>
            <a:off x="2679937" y="6446830"/>
            <a:ext cx="548640" cy="228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3 M</a:t>
            </a:r>
            <a:endParaRPr lang="en-US" sz="1600" b="1" dirty="0">
              <a:solidFill>
                <a:schemeClr val="tx1"/>
              </a:solidFill>
            </a:endParaRPr>
          </a:p>
        </p:txBody>
      </p:sp>
      <p:cxnSp>
        <p:nvCxnSpPr>
          <p:cNvPr id="60" name="above line"/>
          <p:cNvCxnSpPr/>
          <p:nvPr/>
        </p:nvCxnSpPr>
        <p:spPr>
          <a:xfrm>
            <a:off x="1237134" y="4166863"/>
            <a:ext cx="0" cy="133148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horzontal line"/>
          <p:cNvCxnSpPr/>
          <p:nvPr/>
        </p:nvCxnSpPr>
        <p:spPr>
          <a:xfrm flipH="1" flipV="1">
            <a:off x="1225090" y="5476120"/>
            <a:ext cx="472669" cy="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2867200" y="4867144"/>
            <a:ext cx="9139886" cy="683556"/>
            <a:chOff x="2791000" y="4432318"/>
            <a:chExt cx="9139886" cy="1034731"/>
          </a:xfrm>
        </p:grpSpPr>
        <p:sp>
          <p:nvSpPr>
            <p:cNvPr id="50" name="Freeform 49">
              <a:extLst>
                <a:ext uri="{FF2B5EF4-FFF2-40B4-BE49-F238E27FC236}">
                  <a16:creationId xmlns:a16="http://schemas.microsoft.com/office/drawing/2014/main" id="{174E9B1D-3C5C-F044-92FE-8020216A2709}"/>
                </a:ext>
              </a:extLst>
            </p:cNvPr>
            <p:cNvSpPr/>
            <p:nvPr/>
          </p:nvSpPr>
          <p:spPr>
            <a:xfrm>
              <a:off x="2791000" y="4432318"/>
              <a:ext cx="1174074" cy="1034731"/>
            </a:xfrm>
            <a:custGeom>
              <a:avLst/>
              <a:gdLst>
                <a:gd name="connsiteX0" fmla="*/ 0 w 4336869"/>
                <a:gd name="connsiteY0" fmla="*/ 714103 h 714103"/>
                <a:gd name="connsiteX1" fmla="*/ 1036320 w 4336869"/>
                <a:gd name="connsiteY1" fmla="*/ 0 h 714103"/>
                <a:gd name="connsiteX2" fmla="*/ 4328160 w 4336869"/>
                <a:gd name="connsiteY2" fmla="*/ 0 h 714103"/>
                <a:gd name="connsiteX3" fmla="*/ 4336869 w 4336869"/>
                <a:gd name="connsiteY3" fmla="*/ 0 h 714103"/>
              </a:gdLst>
              <a:ahLst/>
              <a:cxnLst>
                <a:cxn ang="0">
                  <a:pos x="connsiteX0" y="connsiteY0"/>
                </a:cxn>
                <a:cxn ang="0">
                  <a:pos x="connsiteX1" y="connsiteY1"/>
                </a:cxn>
                <a:cxn ang="0">
                  <a:pos x="connsiteX2" y="connsiteY2"/>
                </a:cxn>
                <a:cxn ang="0">
                  <a:pos x="connsiteX3" y="connsiteY3"/>
                </a:cxn>
              </a:cxnLst>
              <a:rect l="l" t="t" r="r" b="b"/>
              <a:pathLst>
                <a:path w="4336869" h="714103">
                  <a:moveTo>
                    <a:pt x="0" y="714103"/>
                  </a:moveTo>
                  <a:lnTo>
                    <a:pt x="1036320" y="0"/>
                  </a:lnTo>
                  <a:lnTo>
                    <a:pt x="4328160" y="0"/>
                  </a:lnTo>
                  <a:lnTo>
                    <a:pt x="4336869" y="0"/>
                  </a:lnTo>
                </a:path>
              </a:pathLst>
            </a:custGeom>
            <a:ln w="101600" cap="rnd">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200">
                <a:solidFill>
                  <a:prstClr val="black"/>
                </a:solidFill>
                <a:latin typeface="Arial" panose="020B0604020202020204" pitchFamily="34" charset="0"/>
                <a:cs typeface="Arial" panose="020B0604020202020204" pitchFamily="34" charset="0"/>
              </a:endParaRPr>
            </a:p>
          </p:txBody>
        </p:sp>
        <p:cxnSp>
          <p:nvCxnSpPr>
            <p:cNvPr id="51" name="Straight Connector 50">
              <a:extLst>
                <a:ext uri="{FF2B5EF4-FFF2-40B4-BE49-F238E27FC236}">
                  <a16:creationId xmlns:a16="http://schemas.microsoft.com/office/drawing/2014/main" id="{32F270EC-344A-D84C-9A8D-930F50089254}"/>
                </a:ext>
              </a:extLst>
            </p:cNvPr>
            <p:cNvCxnSpPr/>
            <p:nvPr/>
          </p:nvCxnSpPr>
          <p:spPr>
            <a:xfrm flipV="1">
              <a:off x="3962716" y="4432318"/>
              <a:ext cx="2111101" cy="3692"/>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AAD87FC-2F91-C34E-B9CB-AE2A8C193A29}"/>
                </a:ext>
              </a:extLst>
            </p:cNvPr>
            <p:cNvCxnSpPr/>
            <p:nvPr/>
          </p:nvCxnSpPr>
          <p:spPr>
            <a:xfrm>
              <a:off x="9279126" y="4432318"/>
              <a:ext cx="2651760" cy="2"/>
            </a:xfrm>
            <a:prstGeom prst="straightConnector1">
              <a:avLst/>
            </a:prstGeom>
            <a:ln w="1016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2F270EC-344A-D84C-9A8D-930F50089254}"/>
                </a:ext>
              </a:extLst>
            </p:cNvPr>
            <p:cNvCxnSpPr/>
            <p:nvPr/>
          </p:nvCxnSpPr>
          <p:spPr>
            <a:xfrm flipV="1">
              <a:off x="6061117" y="4432318"/>
              <a:ext cx="3228169" cy="2"/>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6" name="t+p">
            <a:extLst>
              <a:ext uri="{FF2B5EF4-FFF2-40B4-BE49-F238E27FC236}">
                <a16:creationId xmlns:a16="http://schemas.microsoft.com/office/drawing/2014/main" id="{0F99590D-4986-A442-8681-23830DF85F6D}"/>
              </a:ext>
            </a:extLst>
          </p:cNvPr>
          <p:cNvSpPr txBox="1"/>
          <p:nvPr/>
        </p:nvSpPr>
        <p:spPr>
          <a:xfrm>
            <a:off x="4056554" y="5616912"/>
            <a:ext cx="4016319" cy="306945"/>
          </a:xfrm>
          <a:prstGeom prst="rect">
            <a:avLst/>
          </a:prstGeom>
          <a:solidFill>
            <a:schemeClr val="bg1"/>
          </a:solidFill>
        </p:spPr>
        <p:txBody>
          <a:bodyPr wrap="square" lIns="0" rIns="0" rtlCol="0">
            <a:spAutoFit/>
          </a:bodyPr>
          <a:lstStyle/>
          <a:p>
            <a:pPr algn="ctr"/>
            <a:r>
              <a:rPr lang="en-US" b="1">
                <a:latin typeface="Arial" panose="020B0604020202020204" pitchFamily="34" charset="0"/>
                <a:ea typeface="Cambria" panose="02040503050406030204" pitchFamily="18" charset="0"/>
                <a:cs typeface="Arial" panose="020B0604020202020204" pitchFamily="34" charset="0"/>
              </a:rPr>
              <a:t>Ticagrelor + Placebo</a:t>
            </a:r>
            <a:endParaRPr lang="en-US" b="1" dirty="0">
              <a:latin typeface="Arial" panose="020B0604020202020204" pitchFamily="34" charset="0"/>
              <a:ea typeface="Cambria" panose="02040503050406030204" pitchFamily="18" charset="0"/>
              <a:cs typeface="Arial" panose="020B0604020202020204" pitchFamily="34" charset="0"/>
            </a:endParaRPr>
          </a:p>
        </p:txBody>
      </p:sp>
      <p:sp>
        <p:nvSpPr>
          <p:cNvPr id="67" name="t+a">
            <a:extLst>
              <a:ext uri="{FF2B5EF4-FFF2-40B4-BE49-F238E27FC236}">
                <a16:creationId xmlns:a16="http://schemas.microsoft.com/office/drawing/2014/main" id="{C456E78F-6423-2949-BFE8-9147DF09CA9F}"/>
              </a:ext>
            </a:extLst>
          </p:cNvPr>
          <p:cNvSpPr txBox="1"/>
          <p:nvPr/>
        </p:nvSpPr>
        <p:spPr>
          <a:xfrm>
            <a:off x="4056554" y="4445502"/>
            <a:ext cx="4016319" cy="306945"/>
          </a:xfrm>
          <a:prstGeom prst="rect">
            <a:avLst/>
          </a:prstGeom>
          <a:solidFill>
            <a:schemeClr val="bg1"/>
          </a:solidFill>
        </p:spPr>
        <p:txBody>
          <a:bodyPr wrap="square" lIns="0" rIns="0" rtlCol="0">
            <a:spAutoFit/>
          </a:bodyPr>
          <a:lstStyle/>
          <a:p>
            <a:pPr algn="ctr"/>
            <a:r>
              <a:rPr lang="en-US" b="1">
                <a:latin typeface="Arial" panose="020B0604020202020204" pitchFamily="34" charset="0"/>
                <a:ea typeface="Cambria" panose="02040503050406030204" pitchFamily="18" charset="0"/>
                <a:cs typeface="Arial" panose="020B0604020202020204" pitchFamily="34" charset="0"/>
              </a:rPr>
              <a:t>Ticagrelor + Aspirin</a:t>
            </a:r>
            <a:endParaRPr lang="en-US" b="1" dirty="0">
              <a:latin typeface="Arial" panose="020B0604020202020204" pitchFamily="34" charset="0"/>
              <a:ea typeface="Cambria" panose="02040503050406030204" pitchFamily="18" charset="0"/>
              <a:cs typeface="Arial" panose="020B0604020202020204" pitchFamily="34" charset="0"/>
            </a:endParaRPr>
          </a:p>
        </p:txBody>
      </p:sp>
      <p:grpSp>
        <p:nvGrpSpPr>
          <p:cNvPr id="75" name="Group 74"/>
          <p:cNvGrpSpPr/>
          <p:nvPr/>
        </p:nvGrpSpPr>
        <p:grpSpPr>
          <a:xfrm flipV="1">
            <a:off x="2867200" y="5343539"/>
            <a:ext cx="9139886" cy="688319"/>
            <a:chOff x="2791000" y="4438605"/>
            <a:chExt cx="9139886" cy="1041942"/>
          </a:xfrm>
        </p:grpSpPr>
        <p:sp>
          <p:nvSpPr>
            <p:cNvPr id="76" name="Freeform 75">
              <a:extLst>
                <a:ext uri="{FF2B5EF4-FFF2-40B4-BE49-F238E27FC236}">
                  <a16:creationId xmlns:a16="http://schemas.microsoft.com/office/drawing/2014/main" id="{174E9B1D-3C5C-F044-92FE-8020216A2709}"/>
                </a:ext>
              </a:extLst>
            </p:cNvPr>
            <p:cNvSpPr/>
            <p:nvPr/>
          </p:nvSpPr>
          <p:spPr>
            <a:xfrm>
              <a:off x="2791000" y="4445815"/>
              <a:ext cx="1174074" cy="1034732"/>
            </a:xfrm>
            <a:custGeom>
              <a:avLst/>
              <a:gdLst>
                <a:gd name="connsiteX0" fmla="*/ 0 w 4336869"/>
                <a:gd name="connsiteY0" fmla="*/ 714103 h 714103"/>
                <a:gd name="connsiteX1" fmla="*/ 1036320 w 4336869"/>
                <a:gd name="connsiteY1" fmla="*/ 0 h 714103"/>
                <a:gd name="connsiteX2" fmla="*/ 4328160 w 4336869"/>
                <a:gd name="connsiteY2" fmla="*/ 0 h 714103"/>
                <a:gd name="connsiteX3" fmla="*/ 4336869 w 4336869"/>
                <a:gd name="connsiteY3" fmla="*/ 0 h 714103"/>
              </a:gdLst>
              <a:ahLst/>
              <a:cxnLst>
                <a:cxn ang="0">
                  <a:pos x="connsiteX0" y="connsiteY0"/>
                </a:cxn>
                <a:cxn ang="0">
                  <a:pos x="connsiteX1" y="connsiteY1"/>
                </a:cxn>
                <a:cxn ang="0">
                  <a:pos x="connsiteX2" y="connsiteY2"/>
                </a:cxn>
                <a:cxn ang="0">
                  <a:pos x="connsiteX3" y="connsiteY3"/>
                </a:cxn>
              </a:cxnLst>
              <a:rect l="l" t="t" r="r" b="b"/>
              <a:pathLst>
                <a:path w="4336869" h="714103">
                  <a:moveTo>
                    <a:pt x="0" y="714103"/>
                  </a:moveTo>
                  <a:lnTo>
                    <a:pt x="1036320" y="0"/>
                  </a:lnTo>
                  <a:lnTo>
                    <a:pt x="4328160" y="0"/>
                  </a:lnTo>
                  <a:lnTo>
                    <a:pt x="4336869" y="0"/>
                  </a:lnTo>
                </a:path>
              </a:pathLst>
            </a:custGeom>
            <a:ln w="101600" cap="rnd">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200">
                <a:solidFill>
                  <a:prstClr val="black"/>
                </a:solidFill>
                <a:latin typeface="Arial" panose="020B0604020202020204" pitchFamily="34" charset="0"/>
                <a:cs typeface="Arial" panose="020B0604020202020204" pitchFamily="34" charset="0"/>
              </a:endParaRPr>
            </a:p>
          </p:txBody>
        </p:sp>
        <p:cxnSp>
          <p:nvCxnSpPr>
            <p:cNvPr id="77" name="Straight Connector 76">
              <a:extLst>
                <a:ext uri="{FF2B5EF4-FFF2-40B4-BE49-F238E27FC236}">
                  <a16:creationId xmlns:a16="http://schemas.microsoft.com/office/drawing/2014/main" id="{32F270EC-344A-D84C-9A8D-930F50089254}"/>
                </a:ext>
              </a:extLst>
            </p:cNvPr>
            <p:cNvCxnSpPr/>
            <p:nvPr/>
          </p:nvCxnSpPr>
          <p:spPr>
            <a:xfrm flipV="1">
              <a:off x="3962716" y="4438605"/>
              <a:ext cx="2111101" cy="3692"/>
            </a:xfrm>
            <a:prstGeom prst="line">
              <a:avLst/>
            </a:prstGeom>
            <a:ln w="1016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7AAD87FC-2F91-C34E-B9CB-AE2A8C193A29}"/>
                </a:ext>
              </a:extLst>
            </p:cNvPr>
            <p:cNvCxnSpPr/>
            <p:nvPr/>
          </p:nvCxnSpPr>
          <p:spPr>
            <a:xfrm>
              <a:off x="9279126" y="4445817"/>
              <a:ext cx="2651760" cy="2"/>
            </a:xfrm>
            <a:prstGeom prst="straightConnector1">
              <a:avLst/>
            </a:prstGeom>
            <a:ln w="1016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2F270EC-344A-D84C-9A8D-930F50089254}"/>
                </a:ext>
              </a:extLst>
            </p:cNvPr>
            <p:cNvCxnSpPr/>
            <p:nvPr/>
          </p:nvCxnSpPr>
          <p:spPr>
            <a:xfrm flipV="1">
              <a:off x="6061117" y="4445815"/>
              <a:ext cx="3228169" cy="2"/>
            </a:xfrm>
            <a:prstGeom prst="line">
              <a:avLst/>
            </a:prstGeom>
            <a:ln w="1016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7" name="n 7119"/>
          <p:cNvGrpSpPr/>
          <p:nvPr/>
        </p:nvGrpSpPr>
        <p:grpSpPr>
          <a:xfrm>
            <a:off x="1688779" y="5268447"/>
            <a:ext cx="1386725" cy="389947"/>
            <a:chOff x="2608729" y="3528972"/>
            <a:chExt cx="1622329" cy="469205"/>
          </a:xfrm>
          <a:solidFill>
            <a:schemeClr val="bg1"/>
          </a:solidFill>
        </p:grpSpPr>
        <p:sp>
          <p:nvSpPr>
            <p:cNvPr id="71" name="Rounded Rectangle 70">
              <a:extLst>
                <a:ext uri="{FF2B5EF4-FFF2-40B4-BE49-F238E27FC236}">
                  <a16:creationId xmlns:a16="http://schemas.microsoft.com/office/drawing/2014/main" id="{2F1AC490-26DF-7044-94F6-7057D6360B35}"/>
                </a:ext>
              </a:extLst>
            </p:cNvPr>
            <p:cNvSpPr/>
            <p:nvPr/>
          </p:nvSpPr>
          <p:spPr>
            <a:xfrm>
              <a:off x="2608729" y="3528972"/>
              <a:ext cx="1622329" cy="46920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ea typeface="Cambria" panose="02040503050406030204" pitchFamily="18" charset="0"/>
                <a:cs typeface="Arial" panose="020B0604020202020204" pitchFamily="34" charset="0"/>
              </a:endParaRPr>
            </a:p>
          </p:txBody>
        </p:sp>
        <p:sp>
          <p:nvSpPr>
            <p:cNvPr id="72" name="TextBox 71">
              <a:extLst>
                <a:ext uri="{FF2B5EF4-FFF2-40B4-BE49-F238E27FC236}">
                  <a16:creationId xmlns:a16="http://schemas.microsoft.com/office/drawing/2014/main" id="{93DE7093-181E-6842-8CF5-DD1D0C9EBEF9}"/>
                </a:ext>
              </a:extLst>
            </p:cNvPr>
            <p:cNvSpPr txBox="1"/>
            <p:nvPr/>
          </p:nvSpPr>
          <p:spPr>
            <a:xfrm>
              <a:off x="2688638" y="3615441"/>
              <a:ext cx="1473988" cy="296266"/>
            </a:xfrm>
            <a:prstGeom prst="rect">
              <a:avLst/>
            </a:prstGeom>
            <a:grpFill/>
          </p:spPr>
          <p:txBody>
            <a:bodyPr wrap="square" lIns="0" tIns="0" rIns="0" bIns="0" rtlCol="0" anchor="ctr">
              <a:spAutoFit/>
            </a:bodyPr>
            <a:lstStyle/>
            <a:p>
              <a:pPr algn="ctr"/>
              <a:r>
                <a:rPr lang="en-US" sz="1600" b="1">
                  <a:latin typeface="Arial" panose="020B0604020202020204" pitchFamily="34" charset="0"/>
                  <a:ea typeface="Cambria" panose="02040503050406030204" pitchFamily="18" charset="0"/>
                  <a:cs typeface="Arial" panose="020B0604020202020204" pitchFamily="34" charset="0"/>
                </a:rPr>
                <a:t>ACS= 4614</a:t>
              </a:r>
              <a:endParaRPr lang="en-US" sz="1600" b="1" dirty="0">
                <a:latin typeface="Arial" panose="020B0604020202020204" pitchFamily="34" charset="0"/>
                <a:ea typeface="Cambria" panose="02040503050406030204" pitchFamily="18" charset="0"/>
                <a:cs typeface="Arial" panose="020B0604020202020204" pitchFamily="34" charset="0"/>
              </a:endParaRPr>
            </a:p>
          </p:txBody>
        </p:sp>
      </p:grpSp>
      <p:sp>
        <p:nvSpPr>
          <p:cNvPr id="81" name="Equal 80"/>
          <p:cNvSpPr/>
          <p:nvPr/>
        </p:nvSpPr>
        <p:spPr>
          <a:xfrm rot="16200000">
            <a:off x="7385047" y="5327791"/>
            <a:ext cx="3383280" cy="91440"/>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Rounded Rectangle 90"/>
          <p:cNvSpPr/>
          <p:nvPr/>
        </p:nvSpPr>
        <p:spPr>
          <a:xfrm>
            <a:off x="8802367" y="6446830"/>
            <a:ext cx="548640" cy="228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15 M</a:t>
            </a:r>
            <a:endParaRPr lang="en-US" sz="1600" b="1" dirty="0">
              <a:solidFill>
                <a:schemeClr val="tx1"/>
              </a:solidFill>
            </a:endParaRPr>
          </a:p>
        </p:txBody>
      </p:sp>
      <p:sp>
        <p:nvSpPr>
          <p:cNvPr id="92" name="Rounded Rectangle 91"/>
          <p:cNvSpPr/>
          <p:nvPr/>
        </p:nvSpPr>
        <p:spPr>
          <a:xfrm>
            <a:off x="11595635" y="6446830"/>
            <a:ext cx="548640" cy="228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tx1"/>
                </a:solidFill>
              </a:rPr>
              <a:t>18 M</a:t>
            </a:r>
            <a:endParaRPr lang="en-US" sz="1600" b="1" dirty="0">
              <a:solidFill>
                <a:schemeClr val="tx1"/>
              </a:solidFill>
            </a:endParaRPr>
          </a:p>
        </p:txBody>
      </p:sp>
      <p:grpSp>
        <p:nvGrpSpPr>
          <p:cNvPr id="56" name="high risk group">
            <a:extLst>
              <a:ext uri="{FF2B5EF4-FFF2-40B4-BE49-F238E27FC236}">
                <a16:creationId xmlns:a16="http://schemas.microsoft.com/office/drawing/2014/main" id="{8C3C61D5-B57E-B740-9CBF-0CE65B230691}"/>
              </a:ext>
            </a:extLst>
          </p:cNvPr>
          <p:cNvGrpSpPr/>
          <p:nvPr/>
        </p:nvGrpSpPr>
        <p:grpSpPr>
          <a:xfrm>
            <a:off x="174423" y="3540954"/>
            <a:ext cx="2489573" cy="625909"/>
            <a:chOff x="777060" y="3199198"/>
            <a:chExt cx="1572529" cy="422272"/>
          </a:xfrm>
          <a:solidFill>
            <a:schemeClr val="bg1"/>
          </a:solidFill>
        </p:grpSpPr>
        <p:sp>
          <p:nvSpPr>
            <p:cNvPr id="73" name="Rounded Rectangle 72">
              <a:extLst>
                <a:ext uri="{FF2B5EF4-FFF2-40B4-BE49-F238E27FC236}">
                  <a16:creationId xmlns:a16="http://schemas.microsoft.com/office/drawing/2014/main" id="{DB7FA096-B2B4-EE44-893E-E052FBCB730B}"/>
                </a:ext>
              </a:extLst>
            </p:cNvPr>
            <p:cNvSpPr/>
            <p:nvPr/>
          </p:nvSpPr>
          <p:spPr>
            <a:xfrm>
              <a:off x="777060" y="3199198"/>
              <a:ext cx="1572529" cy="4222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ea typeface="Cambria" panose="02040503050406030204" pitchFamily="18" charset="0"/>
                <a:cs typeface="Arial" panose="020B0604020202020204" pitchFamily="34" charset="0"/>
              </a:endParaRPr>
            </a:p>
          </p:txBody>
        </p:sp>
        <p:sp>
          <p:nvSpPr>
            <p:cNvPr id="74" name="TextBox 73">
              <a:extLst>
                <a:ext uri="{FF2B5EF4-FFF2-40B4-BE49-F238E27FC236}">
                  <a16:creationId xmlns:a16="http://schemas.microsoft.com/office/drawing/2014/main" id="{B81214C1-4027-CE48-A656-53614FB24E55}"/>
                </a:ext>
              </a:extLst>
            </p:cNvPr>
            <p:cNvSpPr txBox="1"/>
            <p:nvPr/>
          </p:nvSpPr>
          <p:spPr>
            <a:xfrm>
              <a:off x="809095" y="3254603"/>
              <a:ext cx="1508459" cy="311464"/>
            </a:xfrm>
            <a:prstGeom prst="rect">
              <a:avLst/>
            </a:prstGeom>
            <a:grpFill/>
          </p:spPr>
          <p:txBody>
            <a:bodyPr wrap="square" lIns="0" tIns="0" rIns="0" bIns="0" rtlCol="0" anchor="ctr" anchorCtr="0">
              <a:spAutoFit/>
            </a:bodyPr>
            <a:lstStyle/>
            <a:p>
              <a:pPr algn="ctr"/>
              <a:r>
                <a:rPr lang="en-US" sz="1600" b="1" dirty="0">
                  <a:latin typeface="Arial" panose="020B0604020202020204" pitchFamily="34" charset="0"/>
                  <a:ea typeface="Cambria" panose="02040503050406030204" pitchFamily="18" charset="0"/>
                  <a:cs typeface="Arial" panose="020B0604020202020204" pitchFamily="34" charset="0"/>
                </a:rPr>
                <a:t>High-Risk PCI Patients </a:t>
              </a:r>
            </a:p>
            <a:p>
              <a:pPr algn="ctr"/>
              <a:r>
                <a:rPr lang="en-US" sz="1400" b="1" dirty="0">
                  <a:latin typeface="Arial" panose="020B0604020202020204" pitchFamily="34" charset="0"/>
                  <a:ea typeface="Cambria" panose="02040503050406030204" pitchFamily="18" charset="0"/>
                  <a:cs typeface="Arial" panose="020B0604020202020204" pitchFamily="34" charset="0"/>
                </a:rPr>
                <a:t>(N=9006)</a:t>
              </a:r>
            </a:p>
          </p:txBody>
        </p:sp>
      </p:grpSp>
      <p:sp>
        <p:nvSpPr>
          <p:cNvPr id="100" name="enrol">
            <a:extLst>
              <a:ext uri="{FF2B5EF4-FFF2-40B4-BE49-F238E27FC236}">
                <a16:creationId xmlns:a16="http://schemas.microsoft.com/office/drawing/2014/main" id="{66750BBF-1E1E-F242-86EA-66D6778CA1F2}"/>
              </a:ext>
            </a:extLst>
          </p:cNvPr>
          <p:cNvSpPr txBox="1"/>
          <p:nvPr/>
        </p:nvSpPr>
        <p:spPr>
          <a:xfrm>
            <a:off x="339723" y="6299520"/>
            <a:ext cx="2040526" cy="523220"/>
          </a:xfrm>
          <a:prstGeom prst="rect">
            <a:avLst/>
          </a:prstGeom>
          <a:solidFill>
            <a:schemeClr val="bg1"/>
          </a:solidFill>
        </p:spPr>
        <p:txBody>
          <a:bodyPr wrap="square" rtlCol="0">
            <a:spAutoFit/>
          </a:bodyPr>
          <a:lstStyle/>
          <a:p>
            <a:pPr algn="ctr"/>
            <a:r>
              <a:rPr lang="en-US" sz="1600" b="1" u="sng">
                <a:solidFill>
                  <a:srgbClr val="002060"/>
                </a:solidFill>
                <a:latin typeface="Arial" panose="020B0604020202020204" pitchFamily="34" charset="0"/>
                <a:ea typeface="Cambria" panose="02040503050406030204" pitchFamily="18" charset="0"/>
                <a:cs typeface="Arial" panose="020B0604020202020204" pitchFamily="34" charset="0"/>
              </a:rPr>
              <a:t>Enrollment Period</a:t>
            </a:r>
            <a:endParaRPr lang="en-US" sz="1600" b="1" u="sng" dirty="0">
              <a:solidFill>
                <a:srgbClr val="002060"/>
              </a:solidFill>
              <a:latin typeface="Arial" panose="020B0604020202020204" pitchFamily="34" charset="0"/>
              <a:ea typeface="Cambria" panose="02040503050406030204" pitchFamily="18" charset="0"/>
              <a:cs typeface="Arial" panose="020B0604020202020204" pitchFamily="34" charset="0"/>
            </a:endParaRPr>
          </a:p>
          <a:p>
            <a:pPr algn="ctr"/>
            <a:r>
              <a:rPr lang="en-US" sz="1200">
                <a:solidFill>
                  <a:srgbClr val="002060"/>
                </a:solidFill>
                <a:latin typeface="Arial" panose="020B0604020202020204" pitchFamily="34" charset="0"/>
                <a:ea typeface="Cambria" panose="02040503050406030204" pitchFamily="18" charset="0"/>
                <a:cs typeface="Arial" panose="020B0604020202020204" pitchFamily="34" charset="0"/>
              </a:rPr>
              <a:t>3 Months</a:t>
            </a:r>
            <a:endParaRPr lang="en-US" sz="1200" dirty="0">
              <a:solidFill>
                <a:srgbClr val="002060"/>
              </a:solidFill>
              <a:latin typeface="Arial" panose="020B0604020202020204" pitchFamily="34" charset="0"/>
              <a:ea typeface="Cambria" panose="02040503050406030204" pitchFamily="18" charset="0"/>
              <a:cs typeface="Arial" panose="020B0604020202020204" pitchFamily="34" charset="0"/>
            </a:endParaRPr>
          </a:p>
        </p:txBody>
      </p:sp>
      <p:sp>
        <p:nvSpPr>
          <p:cNvPr id="101" name="obs">
            <a:extLst>
              <a:ext uri="{FF2B5EF4-FFF2-40B4-BE49-F238E27FC236}">
                <a16:creationId xmlns:a16="http://schemas.microsoft.com/office/drawing/2014/main" id="{073E3C24-5348-4943-8E9B-D9397B0DC8ED}"/>
              </a:ext>
            </a:extLst>
          </p:cNvPr>
          <p:cNvSpPr txBox="1"/>
          <p:nvPr/>
        </p:nvSpPr>
        <p:spPr>
          <a:xfrm>
            <a:off x="9429474" y="6372033"/>
            <a:ext cx="2087693" cy="378194"/>
          </a:xfrm>
          <a:prstGeom prst="rect">
            <a:avLst/>
          </a:prstGeom>
          <a:solidFill>
            <a:schemeClr val="bg1"/>
          </a:solidFill>
        </p:spPr>
        <p:txBody>
          <a:bodyPr wrap="square" lIns="0" tIns="0" rIns="0" bIns="0" rtlCol="0" anchor="ctr">
            <a:noAutofit/>
          </a:bodyPr>
          <a:lstStyle/>
          <a:p>
            <a:pPr algn="ctr"/>
            <a:r>
              <a:rPr lang="en-US" sz="1600" b="1" u="sng">
                <a:solidFill>
                  <a:srgbClr val="002060"/>
                </a:solidFill>
                <a:latin typeface="Arial" panose="020B0604020202020204" pitchFamily="34" charset="0"/>
                <a:ea typeface="Cambria" panose="02040503050406030204" pitchFamily="18" charset="0"/>
                <a:cs typeface="Arial" panose="020B0604020202020204" pitchFamily="34" charset="0"/>
              </a:rPr>
              <a:t>Observation Period</a:t>
            </a:r>
            <a:endParaRPr lang="en-US" sz="1600" b="1" u="sng" dirty="0">
              <a:solidFill>
                <a:srgbClr val="002060"/>
              </a:solidFill>
              <a:latin typeface="Arial" panose="020B0604020202020204" pitchFamily="34" charset="0"/>
              <a:ea typeface="Cambria" panose="02040503050406030204" pitchFamily="18" charset="0"/>
              <a:cs typeface="Arial" panose="020B0604020202020204" pitchFamily="34" charset="0"/>
            </a:endParaRPr>
          </a:p>
          <a:p>
            <a:pPr algn="ctr"/>
            <a:r>
              <a:rPr lang="en-US" sz="1200">
                <a:solidFill>
                  <a:srgbClr val="002060"/>
                </a:solidFill>
                <a:latin typeface="Arial" panose="020B0604020202020204" pitchFamily="34" charset="0"/>
                <a:ea typeface="Cambria" panose="02040503050406030204" pitchFamily="18" charset="0"/>
                <a:cs typeface="Arial" panose="020B0604020202020204" pitchFamily="34" charset="0"/>
              </a:rPr>
              <a:t>3 Months</a:t>
            </a:r>
            <a:endParaRPr lang="en-US" sz="1200" dirty="0">
              <a:solidFill>
                <a:srgbClr val="002060"/>
              </a:solidFill>
              <a:latin typeface="Arial" panose="020B0604020202020204" pitchFamily="34" charset="0"/>
              <a:ea typeface="Cambria" panose="02040503050406030204" pitchFamily="18" charset="0"/>
              <a:cs typeface="Arial" panose="020B0604020202020204" pitchFamily="34" charset="0"/>
            </a:endParaRPr>
          </a:p>
        </p:txBody>
      </p:sp>
      <p:sp>
        <p:nvSpPr>
          <p:cNvPr id="102" name="rand">
            <a:extLst>
              <a:ext uri="{FF2B5EF4-FFF2-40B4-BE49-F238E27FC236}">
                <a16:creationId xmlns:a16="http://schemas.microsoft.com/office/drawing/2014/main" id="{38684C12-5A63-2548-9E0B-0416B62597CE}"/>
              </a:ext>
            </a:extLst>
          </p:cNvPr>
          <p:cNvSpPr txBox="1"/>
          <p:nvPr/>
        </p:nvSpPr>
        <p:spPr>
          <a:xfrm>
            <a:off x="3871398" y="6386138"/>
            <a:ext cx="4288148" cy="349985"/>
          </a:xfrm>
          <a:prstGeom prst="rect">
            <a:avLst/>
          </a:prstGeom>
          <a:solidFill>
            <a:schemeClr val="bg1"/>
          </a:solidFill>
        </p:spPr>
        <p:txBody>
          <a:bodyPr wrap="square" lIns="0" tIns="0" rIns="0" bIns="0" rtlCol="0" anchor="ctr">
            <a:noAutofit/>
          </a:bodyPr>
          <a:lstStyle/>
          <a:p>
            <a:pPr algn="ctr"/>
            <a:r>
              <a:rPr lang="en-US" sz="1600" b="1" u="sng">
                <a:solidFill>
                  <a:srgbClr val="002060"/>
                </a:solidFill>
                <a:latin typeface="Arial" panose="020B0604020202020204" pitchFamily="34" charset="0"/>
                <a:ea typeface="Cambria" panose="02040503050406030204" pitchFamily="18" charset="0"/>
                <a:cs typeface="Arial" panose="020B0604020202020204" pitchFamily="34" charset="0"/>
              </a:rPr>
              <a:t>Randomization Period</a:t>
            </a:r>
            <a:endParaRPr lang="en-US" sz="1600" b="1" u="sng" dirty="0">
              <a:solidFill>
                <a:srgbClr val="002060"/>
              </a:solidFill>
              <a:latin typeface="Arial" panose="020B0604020202020204" pitchFamily="34" charset="0"/>
              <a:ea typeface="Cambria" panose="02040503050406030204" pitchFamily="18" charset="0"/>
              <a:cs typeface="Arial" panose="020B0604020202020204" pitchFamily="34" charset="0"/>
            </a:endParaRPr>
          </a:p>
          <a:p>
            <a:pPr algn="ctr"/>
            <a:r>
              <a:rPr lang="en-US" sz="1200">
                <a:solidFill>
                  <a:srgbClr val="002060"/>
                </a:solidFill>
                <a:latin typeface="Arial" panose="020B0604020202020204" pitchFamily="34" charset="0"/>
                <a:ea typeface="Cambria" panose="02040503050406030204" pitchFamily="18" charset="0"/>
                <a:cs typeface="Arial" panose="020B0604020202020204" pitchFamily="34" charset="0"/>
              </a:rPr>
              <a:t>12 Months</a:t>
            </a:r>
            <a:endParaRPr lang="en-US" sz="1200" dirty="0">
              <a:solidFill>
                <a:srgbClr val="002060"/>
              </a:solidFill>
              <a:latin typeface="Arial" panose="020B0604020202020204" pitchFamily="34" charset="0"/>
              <a:ea typeface="Cambria" panose="02040503050406030204" pitchFamily="18" charset="0"/>
              <a:cs typeface="Arial" panose="020B0604020202020204" pitchFamily="34" charset="0"/>
            </a:endParaRPr>
          </a:p>
        </p:txBody>
      </p:sp>
      <p:grpSp>
        <p:nvGrpSpPr>
          <p:cNvPr id="34" name="high risk group">
            <a:extLst>
              <a:ext uri="{FF2B5EF4-FFF2-40B4-BE49-F238E27FC236}">
                <a16:creationId xmlns:a16="http://schemas.microsoft.com/office/drawing/2014/main" id="{8C3C61D5-B57E-B740-9CBF-0CE65B230691}"/>
              </a:ext>
            </a:extLst>
          </p:cNvPr>
          <p:cNvGrpSpPr/>
          <p:nvPr/>
        </p:nvGrpSpPr>
        <p:grpSpPr>
          <a:xfrm>
            <a:off x="134142" y="4561623"/>
            <a:ext cx="2489573" cy="625909"/>
            <a:chOff x="777060" y="3199198"/>
            <a:chExt cx="1572529" cy="422272"/>
          </a:xfrm>
          <a:solidFill>
            <a:schemeClr val="bg1"/>
          </a:solidFill>
        </p:grpSpPr>
        <p:sp>
          <p:nvSpPr>
            <p:cNvPr id="35" name="Rounded Rectangle 34">
              <a:extLst>
                <a:ext uri="{FF2B5EF4-FFF2-40B4-BE49-F238E27FC236}">
                  <a16:creationId xmlns:a16="http://schemas.microsoft.com/office/drawing/2014/main" id="{DB7FA096-B2B4-EE44-893E-E052FBCB730B}"/>
                </a:ext>
              </a:extLst>
            </p:cNvPr>
            <p:cNvSpPr/>
            <p:nvPr/>
          </p:nvSpPr>
          <p:spPr>
            <a:xfrm>
              <a:off x="777060" y="3199198"/>
              <a:ext cx="1572529" cy="4222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ea typeface="Cambria" panose="02040503050406030204" pitchFamily="18" charset="0"/>
                <a:cs typeface="Arial" panose="020B0604020202020204" pitchFamily="34" charset="0"/>
              </a:endParaRPr>
            </a:p>
          </p:txBody>
        </p:sp>
        <p:sp>
          <p:nvSpPr>
            <p:cNvPr id="36" name="TextBox 35">
              <a:extLst>
                <a:ext uri="{FF2B5EF4-FFF2-40B4-BE49-F238E27FC236}">
                  <a16:creationId xmlns:a16="http://schemas.microsoft.com/office/drawing/2014/main" id="{B81214C1-4027-CE48-A656-53614FB24E55}"/>
                </a:ext>
              </a:extLst>
            </p:cNvPr>
            <p:cNvSpPr txBox="1"/>
            <p:nvPr/>
          </p:nvSpPr>
          <p:spPr>
            <a:xfrm>
              <a:off x="809095" y="3337660"/>
              <a:ext cx="1508459" cy="145350"/>
            </a:xfrm>
            <a:prstGeom prst="rect">
              <a:avLst/>
            </a:prstGeom>
            <a:grpFill/>
          </p:spPr>
          <p:txBody>
            <a:bodyPr wrap="square" lIns="0" tIns="0" rIns="0" bIns="0" rtlCol="0" anchor="ctr" anchorCtr="0">
              <a:spAutoFit/>
            </a:bodyPr>
            <a:lstStyle/>
            <a:p>
              <a:pPr algn="ctr"/>
              <a:endParaRPr lang="en-US" sz="1400" b="1" dirty="0">
                <a:latin typeface="Arial" panose="020B0604020202020204" pitchFamily="34" charset="0"/>
                <a:ea typeface="Cambria" panose="02040503050406030204" pitchFamily="18" charset="0"/>
                <a:cs typeface="Arial" panose="020B0604020202020204" pitchFamily="34" charset="0"/>
              </a:endParaRPr>
            </a:p>
          </p:txBody>
        </p:sp>
      </p:grpSp>
      <p:sp>
        <p:nvSpPr>
          <p:cNvPr id="2" name="Rectangle 1"/>
          <p:cNvSpPr/>
          <p:nvPr/>
        </p:nvSpPr>
        <p:spPr>
          <a:xfrm>
            <a:off x="-1669072" y="4585466"/>
            <a:ext cx="6096000" cy="584775"/>
          </a:xfrm>
          <a:prstGeom prst="rect">
            <a:avLst/>
          </a:prstGeom>
        </p:spPr>
        <p:txBody>
          <a:bodyPr>
            <a:spAutoFit/>
          </a:bodyPr>
          <a:lstStyle/>
          <a:p>
            <a:pPr algn="ctr"/>
            <a:r>
              <a:rPr lang="en-GB" sz="1600" b="1" dirty="0">
                <a:latin typeface="Arial" panose="020B0604020202020204" pitchFamily="34" charset="0"/>
                <a:cs typeface="Arial" panose="020B0604020202020204" pitchFamily="34" charset="0"/>
              </a:rPr>
              <a:t>Enrolled with NSTE-ACS</a:t>
            </a:r>
          </a:p>
          <a:p>
            <a:pPr algn="ctr"/>
            <a:r>
              <a:rPr lang="en-GB" sz="1600" b="1" dirty="0">
                <a:latin typeface="Arial" panose="020B0604020202020204" pitchFamily="34" charset="0"/>
                <a:cs typeface="Arial" panose="020B0604020202020204" pitchFamily="34" charset="0"/>
              </a:rPr>
              <a:t>(N = 5739)</a:t>
            </a:r>
          </a:p>
        </p:txBody>
      </p:sp>
    </p:spTree>
    <p:extLst>
      <p:ext uri="{BB962C8B-B14F-4D97-AF65-F5344CB8AC3E}">
        <p14:creationId xmlns:p14="http://schemas.microsoft.com/office/powerpoint/2010/main" val="1751998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975144721"/>
              </p:ext>
            </p:extLst>
          </p:nvPr>
        </p:nvGraphicFramePr>
        <p:xfrm>
          <a:off x="204364" y="1460125"/>
          <a:ext cx="5735171" cy="3713883"/>
        </p:xfrm>
        <a:graphic>
          <a:graphicData uri="http://schemas.openxmlformats.org/drawingml/2006/table">
            <a:tbl>
              <a:tblPr firstRow="1" bandRow="1">
                <a:tableStyleId>{2D5ABB26-0587-4C30-8999-92F81FD0307C}</a:tableStyleId>
              </a:tblPr>
              <a:tblGrid>
                <a:gridCol w="5735171">
                  <a:extLst>
                    <a:ext uri="{9D8B030D-6E8A-4147-A177-3AD203B41FA5}">
                      <a16:colId xmlns:a16="http://schemas.microsoft.com/office/drawing/2014/main" val="355463978"/>
                    </a:ext>
                  </a:extLst>
                </a:gridCol>
              </a:tblGrid>
              <a:tr h="559203">
                <a:tc>
                  <a:txBody>
                    <a:bodyPr/>
                    <a:lstStyle/>
                    <a:p>
                      <a:pPr lvl="0"/>
                      <a:r>
                        <a:rPr lang="en-US" sz="2400" b="1" u="none" cap="none" baseline="0">
                          <a:solidFill>
                            <a:srgbClr val="002060"/>
                          </a:solidFill>
                          <a:latin typeface="Arial" panose="020B0604020202020204" pitchFamily="34" charset="0"/>
                          <a:cs typeface="Arial" panose="020B0604020202020204" pitchFamily="34" charset="0"/>
                        </a:rPr>
                        <a:t>Clinical criteria</a:t>
                      </a:r>
                      <a:endParaRPr lang="en-US" sz="2400" b="1" u="none" cap="none" dirty="0">
                        <a:solidFill>
                          <a:srgbClr val="002060"/>
                        </a:solidFill>
                        <a:latin typeface="Arial" panose="020B0604020202020204" pitchFamily="34" charset="0"/>
                        <a:cs typeface="Arial" panose="020B0604020202020204" pitchFamily="34" charset="0"/>
                      </a:endParaRPr>
                    </a:p>
                  </a:txBody>
                  <a:tcPr marL="2743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8819307"/>
                  </a:ext>
                </a:extLst>
              </a:tr>
              <a:tr h="502920">
                <a:tc>
                  <a:txBody>
                    <a:bodyPr/>
                    <a:lstStyle/>
                    <a:p>
                      <a:pPr lvl="0"/>
                      <a:r>
                        <a:rPr lang="en-US" sz="1800" cap="none">
                          <a:solidFill>
                            <a:srgbClr val="002060"/>
                          </a:solidFill>
                          <a:latin typeface="Arial" panose="020B0604020202020204" pitchFamily="34" charset="0"/>
                          <a:cs typeface="Arial" panose="020B0604020202020204" pitchFamily="34" charset="0"/>
                        </a:rPr>
                        <a:t>Age</a:t>
                      </a:r>
                      <a:r>
                        <a:rPr lang="en-US" sz="1800" cap="none" baseline="0">
                          <a:solidFill>
                            <a:srgbClr val="002060"/>
                          </a:solidFill>
                          <a:latin typeface="Arial" panose="020B0604020202020204" pitchFamily="34" charset="0"/>
                          <a:cs typeface="Arial" panose="020B0604020202020204" pitchFamily="34" charset="0"/>
                        </a:rPr>
                        <a:t> ≥65 years</a:t>
                      </a:r>
                      <a:endParaRPr lang="en-US" sz="1800" cap="none" dirty="0">
                        <a:solidFill>
                          <a:srgbClr val="002060"/>
                        </a:solidFill>
                        <a:latin typeface="Arial" panose="020B0604020202020204" pitchFamily="34" charset="0"/>
                        <a:cs typeface="Arial" panose="020B0604020202020204" pitchFamily="34" charset="0"/>
                      </a:endParaRP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6596954"/>
                  </a:ext>
                </a:extLst>
              </a:tr>
              <a:tr h="502920">
                <a:tc>
                  <a:txBody>
                    <a:bodyPr/>
                    <a:lstStyle/>
                    <a:p>
                      <a:pPr lvl="0"/>
                      <a:r>
                        <a:rPr lang="en-US" sz="1800" cap="none">
                          <a:solidFill>
                            <a:srgbClr val="002060"/>
                          </a:solidFill>
                          <a:latin typeface="Arial" panose="020B0604020202020204" pitchFamily="34" charset="0"/>
                          <a:cs typeface="Arial" panose="020B0604020202020204" pitchFamily="34" charset="0"/>
                        </a:rPr>
                        <a:t>Female gender</a:t>
                      </a:r>
                      <a:endParaRPr lang="en-US" sz="1800" cap="none" dirty="0">
                        <a:solidFill>
                          <a:srgbClr val="002060"/>
                        </a:solidFill>
                        <a:latin typeface="Arial" panose="020B0604020202020204" pitchFamily="34" charset="0"/>
                        <a:cs typeface="Arial" panose="020B0604020202020204" pitchFamily="34" charset="0"/>
                      </a:endParaRP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6123650"/>
                  </a:ext>
                </a:extLst>
              </a:tr>
              <a:tr h="502920">
                <a:tc>
                  <a:txBody>
                    <a:bodyPr/>
                    <a:lstStyle/>
                    <a:p>
                      <a:pPr lvl="0"/>
                      <a:r>
                        <a:rPr lang="en-US" sz="1800" cap="none">
                          <a:solidFill>
                            <a:srgbClr val="002060"/>
                          </a:solidFill>
                          <a:latin typeface="Arial" panose="020B0604020202020204" pitchFamily="34" charset="0"/>
                          <a:cs typeface="Arial" panose="020B0604020202020204" pitchFamily="34" charset="0"/>
                        </a:rPr>
                        <a:t>Troponin positive ACS</a:t>
                      </a:r>
                      <a:endParaRPr lang="en-US" sz="1800" cap="none" dirty="0">
                        <a:solidFill>
                          <a:srgbClr val="002060"/>
                        </a:solidFill>
                        <a:latin typeface="Arial" panose="020B0604020202020204" pitchFamily="34" charset="0"/>
                        <a:cs typeface="Arial" panose="020B0604020202020204" pitchFamily="34" charset="0"/>
                      </a:endParaRP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0485329"/>
                  </a:ext>
                </a:extLst>
              </a:tr>
              <a:tr h="502920">
                <a:tc>
                  <a:txBody>
                    <a:bodyPr/>
                    <a:lstStyle/>
                    <a:p>
                      <a:pPr lvl="0"/>
                      <a:r>
                        <a:rPr lang="en-US" sz="1800" cap="none">
                          <a:solidFill>
                            <a:srgbClr val="002060"/>
                          </a:solidFill>
                          <a:latin typeface="Arial" panose="020B0604020202020204" pitchFamily="34" charset="0"/>
                          <a:cs typeface="Arial" panose="020B0604020202020204" pitchFamily="34" charset="0"/>
                        </a:rPr>
                        <a:t>Established vascular disease (previous MI, documented PAD or CAD/PAD</a:t>
                      </a:r>
                      <a:r>
                        <a:rPr lang="en-US" sz="1800" cap="none" baseline="0">
                          <a:solidFill>
                            <a:srgbClr val="002060"/>
                          </a:solidFill>
                          <a:latin typeface="Arial" panose="020B0604020202020204" pitchFamily="34" charset="0"/>
                          <a:cs typeface="Arial" panose="020B0604020202020204" pitchFamily="34" charset="0"/>
                        </a:rPr>
                        <a:t> revasc</a:t>
                      </a:r>
                      <a:r>
                        <a:rPr lang="en-US" sz="1800" cap="none" baseline="0" dirty="0">
                          <a:solidFill>
                            <a:srgbClr val="002060"/>
                          </a:solidFill>
                          <a:latin typeface="Arial" panose="020B0604020202020204" pitchFamily="34" charset="0"/>
                          <a:cs typeface="Arial" panose="020B0604020202020204" pitchFamily="34" charset="0"/>
                        </a:rPr>
                        <a:t>)</a:t>
                      </a:r>
                      <a:endParaRPr lang="en-US" sz="1800" cap="none" dirty="0">
                        <a:solidFill>
                          <a:srgbClr val="002060"/>
                        </a:solidFill>
                        <a:latin typeface="Arial" panose="020B0604020202020204" pitchFamily="34" charset="0"/>
                        <a:cs typeface="Arial" panose="020B0604020202020204" pitchFamily="34" charset="0"/>
                      </a:endParaRP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4606671"/>
                  </a:ext>
                </a:extLst>
              </a:tr>
              <a:tr h="502920">
                <a:tc>
                  <a:txBody>
                    <a:bodyPr/>
                    <a:lstStyle/>
                    <a:p>
                      <a:pPr lvl="0"/>
                      <a:r>
                        <a:rPr lang="en-US" sz="1800" cap="none">
                          <a:solidFill>
                            <a:srgbClr val="002060"/>
                          </a:solidFill>
                          <a:latin typeface="Arial" panose="020B0604020202020204" pitchFamily="34" charset="0"/>
                          <a:cs typeface="Arial" panose="020B0604020202020204" pitchFamily="34" charset="0"/>
                        </a:rPr>
                        <a:t>DM treated with medications or insulin</a:t>
                      </a:r>
                      <a:endParaRPr lang="en-US" sz="1800" cap="none" dirty="0">
                        <a:solidFill>
                          <a:srgbClr val="002060"/>
                        </a:solidFill>
                        <a:latin typeface="Arial" panose="020B0604020202020204" pitchFamily="34" charset="0"/>
                        <a:cs typeface="Arial" panose="020B0604020202020204" pitchFamily="34" charset="0"/>
                      </a:endParaRP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6494123"/>
                  </a:ext>
                </a:extLst>
              </a:tr>
              <a:tr h="502920">
                <a:tc>
                  <a:txBody>
                    <a:bodyPr/>
                    <a:lstStyle/>
                    <a:p>
                      <a:pPr lvl="0"/>
                      <a:r>
                        <a:rPr lang="en-US" sz="1800" cap="none">
                          <a:solidFill>
                            <a:srgbClr val="002060"/>
                          </a:solidFill>
                          <a:latin typeface="Arial" panose="020B0604020202020204" pitchFamily="34" charset="0"/>
                          <a:cs typeface="Arial" panose="020B0604020202020204" pitchFamily="34" charset="0"/>
                        </a:rPr>
                        <a:t>CKD (eGFR &lt;60ml/min/1.73m</a:t>
                      </a:r>
                      <a:r>
                        <a:rPr lang="en-US" sz="1800" cap="none" baseline="30000">
                          <a:solidFill>
                            <a:srgbClr val="002060"/>
                          </a:solidFill>
                          <a:latin typeface="Arial" panose="020B0604020202020204" pitchFamily="34" charset="0"/>
                          <a:cs typeface="Arial" panose="020B0604020202020204" pitchFamily="34" charset="0"/>
                        </a:rPr>
                        <a:t>2</a:t>
                      </a:r>
                      <a:r>
                        <a:rPr lang="en-US" sz="1800" cap="none" baseline="0">
                          <a:solidFill>
                            <a:srgbClr val="002060"/>
                          </a:solidFill>
                          <a:latin typeface="Arial" panose="020B0604020202020204" pitchFamily="34" charset="0"/>
                          <a:cs typeface="Arial" panose="020B0604020202020204" pitchFamily="34" charset="0"/>
                        </a:rPr>
                        <a:t> or CrCl &lt;</a:t>
                      </a:r>
                      <a:r>
                        <a:rPr lang="en-US" sz="1800" cap="none" baseline="0" dirty="0">
                          <a:solidFill>
                            <a:srgbClr val="002060"/>
                          </a:solidFill>
                          <a:latin typeface="Arial" panose="020B0604020202020204" pitchFamily="34" charset="0"/>
                          <a:cs typeface="Arial" panose="020B0604020202020204" pitchFamily="34" charset="0"/>
                        </a:rPr>
                        <a:t>60ml/min)</a:t>
                      </a: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2038089"/>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805543547"/>
              </p:ext>
            </p:extLst>
          </p:nvPr>
        </p:nvGraphicFramePr>
        <p:xfrm>
          <a:off x="6171765" y="1460125"/>
          <a:ext cx="5735171" cy="3716561"/>
        </p:xfrm>
        <a:graphic>
          <a:graphicData uri="http://schemas.openxmlformats.org/drawingml/2006/table">
            <a:tbl>
              <a:tblPr firstRow="1" bandRow="1">
                <a:tableStyleId>{2D5ABB26-0587-4C30-8999-92F81FD0307C}</a:tableStyleId>
              </a:tblPr>
              <a:tblGrid>
                <a:gridCol w="5735171">
                  <a:extLst>
                    <a:ext uri="{9D8B030D-6E8A-4147-A177-3AD203B41FA5}">
                      <a16:colId xmlns:a16="http://schemas.microsoft.com/office/drawing/2014/main" val="442369855"/>
                    </a:ext>
                  </a:extLst>
                </a:gridCol>
              </a:tblGrid>
              <a:tr h="561881">
                <a:tc>
                  <a:txBody>
                    <a:bodyPr/>
                    <a:lstStyle/>
                    <a:p>
                      <a:r>
                        <a:rPr lang="en-US" sz="2400" b="1" u="none" cap="none">
                          <a:solidFill>
                            <a:srgbClr val="002060"/>
                          </a:solidFill>
                          <a:latin typeface="Arial" panose="020B0604020202020204" pitchFamily="34" charset="0"/>
                          <a:cs typeface="Arial" panose="020B0604020202020204" pitchFamily="34" charset="0"/>
                        </a:rPr>
                        <a:t>Angiographic</a:t>
                      </a:r>
                      <a:r>
                        <a:rPr lang="en-US" sz="2400" b="1" u="none" cap="none" baseline="0">
                          <a:solidFill>
                            <a:srgbClr val="002060"/>
                          </a:solidFill>
                          <a:latin typeface="Arial" panose="020B0604020202020204" pitchFamily="34" charset="0"/>
                          <a:cs typeface="Arial" panose="020B0604020202020204" pitchFamily="34" charset="0"/>
                        </a:rPr>
                        <a:t> criteria</a:t>
                      </a:r>
                      <a:endParaRPr lang="en-US" sz="2400" b="1" u="none" cap="none" dirty="0">
                        <a:solidFill>
                          <a:srgbClr val="002060"/>
                        </a:solidFill>
                        <a:latin typeface="Arial" panose="020B0604020202020204" pitchFamily="34" charset="0"/>
                        <a:cs typeface="Arial" panose="020B0604020202020204" pitchFamily="34" charset="0"/>
                      </a:endParaRPr>
                    </a:p>
                  </a:txBody>
                  <a:tcPr marL="2743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8819307"/>
                  </a:ext>
                </a:extLst>
              </a:tr>
              <a:tr h="502920">
                <a:tc>
                  <a:txBody>
                    <a:bodyPr/>
                    <a:lstStyle/>
                    <a:p>
                      <a:r>
                        <a:rPr lang="en-US" sz="1800" cap="none">
                          <a:solidFill>
                            <a:srgbClr val="002060"/>
                          </a:solidFill>
                          <a:latin typeface="Arial" panose="020B0604020202020204" pitchFamily="34" charset="0"/>
                          <a:cs typeface="Arial" panose="020B0604020202020204" pitchFamily="34" charset="0"/>
                        </a:rPr>
                        <a:t>Multivessel CAD</a:t>
                      </a:r>
                      <a:endParaRPr lang="en-US" sz="1800" cap="none" dirty="0">
                        <a:solidFill>
                          <a:srgbClr val="002060"/>
                        </a:solidFill>
                        <a:latin typeface="Arial" panose="020B0604020202020204" pitchFamily="34" charset="0"/>
                        <a:cs typeface="Arial" panose="020B0604020202020204" pitchFamily="34" charset="0"/>
                      </a:endParaRP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6596954"/>
                  </a:ext>
                </a:extLst>
              </a:tr>
              <a:tr h="502920">
                <a:tc>
                  <a:txBody>
                    <a:bodyPr/>
                    <a:lstStyle/>
                    <a:p>
                      <a:r>
                        <a:rPr lang="en-US" sz="1800" cap="none">
                          <a:solidFill>
                            <a:srgbClr val="002060"/>
                          </a:solidFill>
                          <a:latin typeface="Arial" panose="020B0604020202020204" pitchFamily="34" charset="0"/>
                          <a:cs typeface="Arial" panose="020B0604020202020204" pitchFamily="34" charset="0"/>
                        </a:rPr>
                        <a:t>Target lesion requiring</a:t>
                      </a:r>
                      <a:r>
                        <a:rPr lang="en-US" sz="1800" cap="none" baseline="0">
                          <a:solidFill>
                            <a:srgbClr val="002060"/>
                          </a:solidFill>
                          <a:latin typeface="Arial" panose="020B0604020202020204" pitchFamily="34" charset="0"/>
                          <a:cs typeface="Arial" panose="020B0604020202020204" pitchFamily="34" charset="0"/>
                        </a:rPr>
                        <a:t> total stent length &gt;</a:t>
                      </a:r>
                      <a:r>
                        <a:rPr lang="en-US" sz="1800" cap="none" baseline="0" dirty="0">
                          <a:solidFill>
                            <a:srgbClr val="002060"/>
                          </a:solidFill>
                          <a:latin typeface="Arial" panose="020B0604020202020204" pitchFamily="34" charset="0"/>
                          <a:cs typeface="Arial" panose="020B0604020202020204" pitchFamily="34" charset="0"/>
                        </a:rPr>
                        <a:t>30mm</a:t>
                      </a:r>
                      <a:endParaRPr lang="en-US" sz="1800" cap="none" dirty="0">
                        <a:solidFill>
                          <a:srgbClr val="002060"/>
                        </a:solidFill>
                        <a:latin typeface="Arial" panose="020B0604020202020204" pitchFamily="34" charset="0"/>
                        <a:cs typeface="Arial" panose="020B0604020202020204" pitchFamily="34" charset="0"/>
                      </a:endParaRP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6123650"/>
                  </a:ext>
                </a:extLst>
              </a:tr>
              <a:tr h="502920">
                <a:tc>
                  <a:txBody>
                    <a:bodyPr/>
                    <a:lstStyle/>
                    <a:p>
                      <a:r>
                        <a:rPr lang="en-US" sz="1800" cap="none">
                          <a:solidFill>
                            <a:srgbClr val="002060"/>
                          </a:solidFill>
                          <a:latin typeface="Arial" panose="020B0604020202020204" pitchFamily="34" charset="0"/>
                          <a:cs typeface="Arial" panose="020B0604020202020204" pitchFamily="34" charset="0"/>
                        </a:rPr>
                        <a:t>Thrombotic target</a:t>
                      </a:r>
                      <a:r>
                        <a:rPr lang="en-US" sz="1800" cap="none" baseline="0">
                          <a:solidFill>
                            <a:srgbClr val="002060"/>
                          </a:solidFill>
                          <a:latin typeface="Arial" panose="020B0604020202020204" pitchFamily="34" charset="0"/>
                          <a:cs typeface="Arial" panose="020B0604020202020204" pitchFamily="34" charset="0"/>
                        </a:rPr>
                        <a:t> lesion</a:t>
                      </a:r>
                      <a:endParaRPr lang="en-US" sz="1800" cap="none" dirty="0">
                        <a:solidFill>
                          <a:srgbClr val="002060"/>
                        </a:solidFill>
                        <a:latin typeface="Arial" panose="020B0604020202020204" pitchFamily="34" charset="0"/>
                        <a:cs typeface="Arial" panose="020B0604020202020204" pitchFamily="34" charset="0"/>
                      </a:endParaRP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0485329"/>
                  </a:ext>
                </a:extLst>
              </a:tr>
              <a:tr h="502920">
                <a:tc>
                  <a:txBody>
                    <a:bodyPr/>
                    <a:lstStyle/>
                    <a:p>
                      <a:r>
                        <a:rPr lang="en-US" sz="1800" cap="none">
                          <a:solidFill>
                            <a:srgbClr val="002060"/>
                          </a:solidFill>
                          <a:latin typeface="Arial" panose="020B0604020202020204" pitchFamily="34" charset="0"/>
                          <a:cs typeface="Arial" panose="020B0604020202020204" pitchFamily="34" charset="0"/>
                        </a:rPr>
                        <a:t>Bifurcation lesion</a:t>
                      </a:r>
                      <a:r>
                        <a:rPr lang="en-US" sz="1800" cap="none" baseline="0">
                          <a:solidFill>
                            <a:srgbClr val="002060"/>
                          </a:solidFill>
                          <a:latin typeface="Arial" panose="020B0604020202020204" pitchFamily="34" charset="0"/>
                          <a:cs typeface="Arial" panose="020B0604020202020204" pitchFamily="34" charset="0"/>
                        </a:rPr>
                        <a:t>(s) with Medina X,1,1 classification requiring ≥2 stents</a:t>
                      </a:r>
                      <a:endParaRPr lang="en-US" sz="1800" cap="none" dirty="0">
                        <a:solidFill>
                          <a:srgbClr val="002060"/>
                        </a:solidFill>
                        <a:latin typeface="Arial" panose="020B0604020202020204" pitchFamily="34" charset="0"/>
                        <a:cs typeface="Arial" panose="020B0604020202020204" pitchFamily="34" charset="0"/>
                      </a:endParaRP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4606671"/>
                  </a:ext>
                </a:extLst>
              </a:tr>
              <a:tr h="502920">
                <a:tc>
                  <a:txBody>
                    <a:bodyPr/>
                    <a:lstStyle/>
                    <a:p>
                      <a:r>
                        <a:rPr lang="en-US" sz="1800" cap="none">
                          <a:solidFill>
                            <a:srgbClr val="002060"/>
                          </a:solidFill>
                          <a:latin typeface="Arial" panose="020B0604020202020204" pitchFamily="34" charset="0"/>
                          <a:cs typeface="Arial" panose="020B0604020202020204" pitchFamily="34" charset="0"/>
                        </a:rPr>
                        <a:t>Left main (</a:t>
                      </a:r>
                      <a:r>
                        <a:rPr lang="en-US" sz="1800" cap="none" baseline="0" dirty="0">
                          <a:solidFill>
                            <a:srgbClr val="002060"/>
                          </a:solidFill>
                          <a:latin typeface="Arial" panose="020B0604020202020204" pitchFamily="34" charset="0"/>
                          <a:cs typeface="Arial" panose="020B0604020202020204" pitchFamily="34" charset="0"/>
                        </a:rPr>
                        <a:t>≥</a:t>
                      </a:r>
                      <a:r>
                        <a:rPr lang="en-US" sz="1800" cap="none" baseline="0">
                          <a:solidFill>
                            <a:srgbClr val="002060"/>
                          </a:solidFill>
                          <a:latin typeface="Arial" panose="020B0604020202020204" pitchFamily="34" charset="0"/>
                          <a:cs typeface="Arial" panose="020B0604020202020204" pitchFamily="34" charset="0"/>
                        </a:rPr>
                        <a:t>50%) or proximal LAD (</a:t>
                      </a:r>
                      <a:r>
                        <a:rPr lang="en-US" sz="1800" cap="none" baseline="0" dirty="0">
                          <a:solidFill>
                            <a:srgbClr val="002060"/>
                          </a:solidFill>
                          <a:latin typeface="Arial" panose="020B0604020202020204" pitchFamily="34" charset="0"/>
                          <a:cs typeface="Arial" panose="020B0604020202020204" pitchFamily="34" charset="0"/>
                        </a:rPr>
                        <a:t>≥</a:t>
                      </a:r>
                      <a:r>
                        <a:rPr lang="en-US" sz="1800" cap="none" baseline="0">
                          <a:solidFill>
                            <a:srgbClr val="002060"/>
                          </a:solidFill>
                          <a:latin typeface="Arial" panose="020B0604020202020204" pitchFamily="34" charset="0"/>
                          <a:cs typeface="Arial" panose="020B0604020202020204" pitchFamily="34" charset="0"/>
                        </a:rPr>
                        <a:t>70%) lesions</a:t>
                      </a:r>
                      <a:endParaRPr lang="en-US" sz="1800" cap="none" dirty="0">
                        <a:solidFill>
                          <a:srgbClr val="002060"/>
                        </a:solidFill>
                        <a:latin typeface="Arial" panose="020B0604020202020204" pitchFamily="34" charset="0"/>
                        <a:cs typeface="Arial" panose="020B0604020202020204" pitchFamily="34" charset="0"/>
                      </a:endParaRP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6494123"/>
                  </a:ext>
                </a:extLst>
              </a:tr>
              <a:tr h="502920">
                <a:tc>
                  <a:txBody>
                    <a:bodyPr/>
                    <a:lstStyle/>
                    <a:p>
                      <a:r>
                        <a:rPr lang="en-US" sz="1800" cap="none">
                          <a:solidFill>
                            <a:srgbClr val="002060"/>
                          </a:solidFill>
                          <a:latin typeface="Arial" panose="020B0604020202020204" pitchFamily="34" charset="0"/>
                          <a:cs typeface="Arial" panose="020B0604020202020204" pitchFamily="34" charset="0"/>
                        </a:rPr>
                        <a:t>Calcified target lesion(s)</a:t>
                      </a:r>
                      <a:r>
                        <a:rPr lang="en-US" sz="1800" cap="none" baseline="0">
                          <a:solidFill>
                            <a:srgbClr val="002060"/>
                          </a:solidFill>
                          <a:latin typeface="Arial" panose="020B0604020202020204" pitchFamily="34" charset="0"/>
                          <a:cs typeface="Arial" panose="020B0604020202020204" pitchFamily="34" charset="0"/>
                        </a:rPr>
                        <a:t> requiring atherectomy</a:t>
                      </a:r>
                      <a:endParaRPr lang="en-US" sz="1800" cap="none" dirty="0">
                        <a:solidFill>
                          <a:srgbClr val="002060"/>
                        </a:solidFill>
                        <a:latin typeface="Arial" panose="020B0604020202020204" pitchFamily="34" charset="0"/>
                        <a:cs typeface="Arial" panose="020B0604020202020204" pitchFamily="34" charset="0"/>
                      </a:endParaRP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2038089"/>
                  </a:ext>
                </a:extLst>
              </a:tr>
            </a:tbl>
          </a:graphicData>
        </a:graphic>
      </p:graphicFrame>
      <p:sp>
        <p:nvSpPr>
          <p:cNvPr id="11" name="TextBox 10"/>
          <p:cNvSpPr txBox="1"/>
          <p:nvPr/>
        </p:nvSpPr>
        <p:spPr>
          <a:xfrm>
            <a:off x="204364" y="5533780"/>
            <a:ext cx="11702572" cy="830997"/>
          </a:xfrm>
          <a:prstGeom prst="rect">
            <a:avLst/>
          </a:prstGeom>
          <a:solidFill>
            <a:schemeClr val="bg1"/>
          </a:solidFill>
          <a:ln w="19050">
            <a:solidFill>
              <a:schemeClr val="tx1"/>
            </a:solidFill>
          </a:ln>
          <a:effectLst>
            <a:innerShdw blurRad="114300">
              <a:prstClr val="black"/>
            </a:innerShdw>
          </a:effectLst>
        </p:spPr>
        <p:txBody>
          <a:bodyPr wrap="square" rtlCol="0" anchor="ctr">
            <a:spAutoFit/>
          </a:bodyPr>
          <a:lstStyle/>
          <a:p>
            <a:pPr algn="ctr"/>
            <a:r>
              <a:rPr lang="en-US" sz="2400" b="1">
                <a:solidFill>
                  <a:srgbClr val="002060"/>
                </a:solidFill>
                <a:latin typeface="Arial" panose="020B0604020202020204" pitchFamily="34" charset="0"/>
                <a:cs typeface="Arial" panose="020B0604020202020204" pitchFamily="34" charset="0"/>
              </a:rPr>
              <a:t>Key Exclusions: </a:t>
            </a:r>
            <a:r>
              <a:rPr lang="en-US" sz="2400">
                <a:solidFill>
                  <a:srgbClr val="002060"/>
                </a:solidFill>
                <a:latin typeface="Arial" panose="020B0604020202020204" pitchFamily="34" charset="0"/>
                <a:cs typeface="Arial" panose="020B0604020202020204" pitchFamily="34" charset="0"/>
              </a:rPr>
              <a:t>STEMI; Salvage PCI; need for chronic oral anticoagulation; planned coronary revascularization</a:t>
            </a:r>
            <a:endParaRPr lang="en-US" sz="2400" dirty="0">
              <a:solidFill>
                <a:srgbClr val="00206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ED4E7AD-9F85-984F-BBF5-8081B150722E}"/>
              </a:ext>
            </a:extLst>
          </p:cNvPr>
          <p:cNvSpPr txBox="1"/>
          <p:nvPr/>
        </p:nvSpPr>
        <p:spPr>
          <a:xfrm>
            <a:off x="0" y="-20833"/>
            <a:ext cx="12191999" cy="707886"/>
          </a:xfrm>
          <a:prstGeom prst="rect">
            <a:avLst/>
          </a:prstGeom>
          <a:noFill/>
        </p:spPr>
        <p:txBody>
          <a:bodyPr wrap="square" rtlCol="0" anchor="ctr">
            <a:spAutoFit/>
          </a:bodyPr>
          <a:lstStyle/>
          <a:p>
            <a:pPr algn="ctr"/>
            <a:r>
              <a:rPr lang="en-US" sz="4000" b="1" dirty="0">
                <a:solidFill>
                  <a:srgbClr val="B2860E"/>
                </a:solidFill>
                <a:latin typeface="Arial" panose="020B0604020202020204" pitchFamily="34" charset="0"/>
                <a:cs typeface="Arial" panose="020B0604020202020204" pitchFamily="34" charset="0"/>
              </a:rPr>
              <a:t>Inclusion/Exclusion Criteria</a:t>
            </a:r>
          </a:p>
        </p:txBody>
      </p:sp>
      <p:pic>
        <p:nvPicPr>
          <p:cNvPr id="13" name="Picture 12">
            <a:extLst>
              <a:ext uri="{FF2B5EF4-FFF2-40B4-BE49-F238E27FC236}">
                <a16:creationId xmlns:a16="http://schemas.microsoft.com/office/drawing/2014/main" id="{B27E01BD-CD9A-1342-A639-2A4E48DB83B1}"/>
              </a:ext>
            </a:extLst>
          </p:cNvPr>
          <p:cNvPicPr>
            <a:picLocks noChangeAspect="1"/>
          </p:cNvPicPr>
          <p:nvPr/>
        </p:nvPicPr>
        <p:blipFill rotWithShape="1">
          <a:blip r:embed="rId2"/>
          <a:srcRect t="95443" b="3164"/>
          <a:stretch/>
        </p:blipFill>
        <p:spPr>
          <a:xfrm>
            <a:off x="-6350" y="6473163"/>
            <a:ext cx="12198350" cy="45719"/>
          </a:xfrm>
          <a:prstGeom prst="rect">
            <a:avLst/>
          </a:prstGeom>
        </p:spPr>
      </p:pic>
      <p:sp>
        <p:nvSpPr>
          <p:cNvPr id="14" name="Rectangle 13">
            <a:extLst>
              <a:ext uri="{FF2B5EF4-FFF2-40B4-BE49-F238E27FC236}">
                <a16:creationId xmlns:a16="http://schemas.microsoft.com/office/drawing/2014/main" id="{9AB65388-091C-AA4D-8A46-4066724BAB6D}"/>
              </a:ext>
            </a:extLst>
          </p:cNvPr>
          <p:cNvSpPr/>
          <p:nvPr/>
        </p:nvSpPr>
        <p:spPr>
          <a:xfrm>
            <a:off x="-6351" y="6509367"/>
            <a:ext cx="12198351" cy="351905"/>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566A4D8-49C5-BD4B-BBAB-53EBA5E609ED}"/>
              </a:ext>
            </a:extLst>
          </p:cNvPr>
          <p:cNvSpPr txBox="1"/>
          <p:nvPr/>
        </p:nvSpPr>
        <p:spPr>
          <a:xfrm>
            <a:off x="138554" y="6566518"/>
            <a:ext cx="4333795" cy="342401"/>
          </a:xfrm>
          <a:prstGeom prst="rect">
            <a:avLst/>
          </a:prstGeom>
          <a:noFill/>
        </p:spPr>
        <p:txBody>
          <a:bodyPr wrap="square" rtlCol="0">
            <a:spAutoFit/>
          </a:bodyPr>
          <a:lstStyle/>
          <a:p>
            <a:pPr>
              <a:lnSpc>
                <a:spcPts val="1820"/>
              </a:lnSpc>
            </a:pPr>
            <a:r>
              <a:rPr lang="en-US" b="1" dirty="0" err="1">
                <a:solidFill>
                  <a:schemeClr val="bg1"/>
                </a:solidFill>
                <a:latin typeface="Lub Dub" panose="020B0603030403020204" pitchFamily="34" charset="77"/>
                <a:cs typeface="Arial" panose="020B0604020202020204" pitchFamily="34" charset="0"/>
              </a:rPr>
              <a:t>ScientificSessions.org</a:t>
            </a:r>
            <a:endParaRPr lang="en-US" b="1" dirty="0">
              <a:solidFill>
                <a:schemeClr val="bg1"/>
              </a:solidFill>
              <a:latin typeface="Lub Dub" panose="020B0603030403020204" pitchFamily="34" charset="77"/>
              <a:cs typeface="Arial" panose="020B0604020202020204" pitchFamily="34" charset="0"/>
            </a:endParaRPr>
          </a:p>
        </p:txBody>
      </p:sp>
      <p:sp>
        <p:nvSpPr>
          <p:cNvPr id="16" name="TextBox 15">
            <a:extLst>
              <a:ext uri="{FF2B5EF4-FFF2-40B4-BE49-F238E27FC236}">
                <a16:creationId xmlns:a16="http://schemas.microsoft.com/office/drawing/2014/main" id="{799CF88F-46AF-664E-8E0C-49AC50444A6A}"/>
              </a:ext>
            </a:extLst>
          </p:cNvPr>
          <p:cNvSpPr txBox="1"/>
          <p:nvPr/>
        </p:nvSpPr>
        <p:spPr>
          <a:xfrm>
            <a:off x="7719653" y="6566518"/>
            <a:ext cx="4333795" cy="342401"/>
          </a:xfrm>
          <a:prstGeom prst="rect">
            <a:avLst/>
          </a:prstGeom>
          <a:noFill/>
        </p:spPr>
        <p:txBody>
          <a:bodyPr wrap="square" rtlCol="0">
            <a:spAutoFit/>
          </a:bodyPr>
          <a:lstStyle/>
          <a:p>
            <a:pPr algn="r">
              <a:lnSpc>
                <a:spcPts val="1820"/>
              </a:lnSpc>
            </a:pPr>
            <a:r>
              <a:rPr lang="en-US" b="1" dirty="0">
                <a:solidFill>
                  <a:schemeClr val="bg1"/>
                </a:solidFill>
                <a:latin typeface="Lub Dub" panose="020B0603030403020204" pitchFamily="34" charset="77"/>
                <a:cs typeface="Arial" panose="020B0604020202020204" pitchFamily="34" charset="0"/>
              </a:rPr>
              <a:t>#AHA19</a:t>
            </a:r>
          </a:p>
        </p:txBody>
      </p:sp>
      <p:sp>
        <p:nvSpPr>
          <p:cNvPr id="2" name="TextBox 1"/>
          <p:cNvSpPr txBox="1"/>
          <p:nvPr/>
        </p:nvSpPr>
        <p:spPr>
          <a:xfrm>
            <a:off x="204364" y="832978"/>
            <a:ext cx="11702571" cy="461665"/>
          </a:xfrm>
          <a:prstGeom prst="rect">
            <a:avLst/>
          </a:prstGeom>
          <a:noFill/>
        </p:spPr>
        <p:txBody>
          <a:bodyPr wrap="square" rtlCol="0" anchor="ctr">
            <a:spAutoFit/>
          </a:bodyPr>
          <a:lstStyle/>
          <a:p>
            <a:pPr algn="ctr"/>
            <a:r>
              <a:rPr lang="en-US" sz="2400" b="1" i="1" dirty="0">
                <a:latin typeface="Arial"/>
                <a:cs typeface="Arial"/>
              </a:rPr>
              <a:t>Must meet at least one clinical AND one angiographic criterion</a:t>
            </a:r>
          </a:p>
        </p:txBody>
      </p:sp>
    </p:spTree>
    <p:extLst>
      <p:ext uri="{BB962C8B-B14F-4D97-AF65-F5344CB8AC3E}">
        <p14:creationId xmlns:p14="http://schemas.microsoft.com/office/powerpoint/2010/main" val="1863212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7E01BD-CD9A-1342-A639-2A4E48DB83B1}"/>
              </a:ext>
            </a:extLst>
          </p:cNvPr>
          <p:cNvPicPr>
            <a:picLocks noChangeAspect="1"/>
          </p:cNvPicPr>
          <p:nvPr/>
        </p:nvPicPr>
        <p:blipFill rotWithShape="1">
          <a:blip r:embed="rId2"/>
          <a:srcRect t="95443" b="3164"/>
          <a:stretch/>
        </p:blipFill>
        <p:spPr>
          <a:xfrm>
            <a:off x="-6350" y="6175943"/>
            <a:ext cx="12198350" cy="76240"/>
          </a:xfrm>
          <a:prstGeom prst="rect">
            <a:avLst/>
          </a:prstGeom>
        </p:spPr>
      </p:pic>
      <p:sp>
        <p:nvSpPr>
          <p:cNvPr id="5" name="Rectangle 4">
            <a:extLst>
              <a:ext uri="{FF2B5EF4-FFF2-40B4-BE49-F238E27FC236}">
                <a16:creationId xmlns:a16="http://schemas.microsoft.com/office/drawing/2014/main" id="{9AB65388-091C-AA4D-8A46-4066724BAB6D}"/>
              </a:ext>
            </a:extLst>
          </p:cNvPr>
          <p:cNvSpPr/>
          <p:nvPr/>
        </p:nvSpPr>
        <p:spPr>
          <a:xfrm>
            <a:off x="-6351" y="6248665"/>
            <a:ext cx="12198351" cy="612608"/>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566A4D8-49C5-BD4B-BBAB-53EBA5E609ED}"/>
              </a:ext>
            </a:extLst>
          </p:cNvPr>
          <p:cNvSpPr txBox="1"/>
          <p:nvPr/>
        </p:nvSpPr>
        <p:spPr>
          <a:xfrm>
            <a:off x="138554" y="6414118"/>
            <a:ext cx="4333795" cy="336374"/>
          </a:xfrm>
          <a:prstGeom prst="rect">
            <a:avLst/>
          </a:prstGeom>
          <a:noFill/>
        </p:spPr>
        <p:txBody>
          <a:bodyPr wrap="square" rtlCol="0">
            <a:spAutoFit/>
          </a:bodyPr>
          <a:lstStyle/>
          <a:p>
            <a:pPr>
              <a:lnSpc>
                <a:spcPts val="1820"/>
              </a:lnSpc>
            </a:pPr>
            <a:r>
              <a:rPr lang="en-US" sz="2300" b="1" dirty="0" err="1">
                <a:solidFill>
                  <a:schemeClr val="bg1"/>
                </a:solidFill>
                <a:latin typeface="Lub Dub" panose="020B0603030403020204" pitchFamily="34" charset="77"/>
                <a:cs typeface="Arial" panose="020B0604020202020204" pitchFamily="34" charset="0"/>
              </a:rPr>
              <a:t>ScientificSessions.org</a:t>
            </a:r>
            <a:endParaRPr lang="en-US" sz="2300" b="1" dirty="0">
              <a:solidFill>
                <a:schemeClr val="bg1"/>
              </a:solidFill>
              <a:latin typeface="Lub Dub" panose="020B0603030403020204" pitchFamily="34" charset="77"/>
              <a:cs typeface="Arial" panose="020B0604020202020204" pitchFamily="34" charset="0"/>
            </a:endParaRPr>
          </a:p>
        </p:txBody>
      </p:sp>
      <p:sp>
        <p:nvSpPr>
          <p:cNvPr id="7" name="TextBox 6">
            <a:extLst>
              <a:ext uri="{FF2B5EF4-FFF2-40B4-BE49-F238E27FC236}">
                <a16:creationId xmlns:a16="http://schemas.microsoft.com/office/drawing/2014/main" id="{799CF88F-46AF-664E-8E0C-49AC50444A6A}"/>
              </a:ext>
            </a:extLst>
          </p:cNvPr>
          <p:cNvSpPr txBox="1"/>
          <p:nvPr/>
        </p:nvSpPr>
        <p:spPr>
          <a:xfrm>
            <a:off x="7719653" y="6414118"/>
            <a:ext cx="4333795" cy="336374"/>
          </a:xfrm>
          <a:prstGeom prst="rect">
            <a:avLst/>
          </a:prstGeom>
          <a:noFill/>
        </p:spPr>
        <p:txBody>
          <a:bodyPr wrap="square" rtlCol="0">
            <a:spAutoFit/>
          </a:bodyPr>
          <a:lstStyle/>
          <a:p>
            <a:pPr algn="r">
              <a:lnSpc>
                <a:spcPts val="1820"/>
              </a:lnSpc>
            </a:pPr>
            <a:r>
              <a:rPr lang="en-US" sz="2300" b="1" dirty="0">
                <a:solidFill>
                  <a:schemeClr val="bg1"/>
                </a:solidFill>
                <a:latin typeface="Lub Dub" panose="020B0603030403020204" pitchFamily="34" charset="77"/>
                <a:cs typeface="Arial" panose="020B0604020202020204" pitchFamily="34" charset="0"/>
              </a:rPr>
              <a:t>#AHA19</a:t>
            </a:r>
          </a:p>
        </p:txBody>
      </p:sp>
      <p:sp>
        <p:nvSpPr>
          <p:cNvPr id="8" name="TextBox 7"/>
          <p:cNvSpPr txBox="1"/>
          <p:nvPr/>
        </p:nvSpPr>
        <p:spPr>
          <a:xfrm>
            <a:off x="320841" y="877298"/>
            <a:ext cx="11566359" cy="5136709"/>
          </a:xfrm>
          <a:prstGeom prst="rect">
            <a:avLst/>
          </a:prstGeom>
          <a:noFill/>
        </p:spPr>
        <p:txBody>
          <a:bodyPr wrap="square" rtlCol="0" anchor="ctr">
            <a:noAutofit/>
          </a:bodyPr>
          <a:lstStyle/>
          <a:p>
            <a:pPr algn="just">
              <a:spcAft>
                <a:spcPts val="600"/>
              </a:spcAft>
            </a:pPr>
            <a:r>
              <a:rPr lang="en-US" sz="2000" b="1" u="sng">
                <a:solidFill>
                  <a:srgbClr val="001F61"/>
                </a:solidFill>
                <a:latin typeface="Arial" panose="020B0604020202020204" pitchFamily="34" charset="0"/>
                <a:cs typeface="Arial" panose="020B0604020202020204" pitchFamily="34" charset="0"/>
              </a:rPr>
              <a:t>Target Population</a:t>
            </a:r>
            <a:endParaRPr lang="en-US" sz="2000" b="1" u="sng" dirty="0">
              <a:solidFill>
                <a:srgbClr val="001F61"/>
              </a:solidFill>
              <a:latin typeface="Arial" panose="020B0604020202020204" pitchFamily="34" charset="0"/>
              <a:cs typeface="Arial" panose="020B0604020202020204" pitchFamily="34" charset="0"/>
            </a:endParaRPr>
          </a:p>
          <a:p>
            <a:pPr lvl="2" algn="just">
              <a:spcAft>
                <a:spcPts val="2400"/>
              </a:spcAft>
            </a:pPr>
            <a:r>
              <a:rPr lang="en-US" sz="2000">
                <a:solidFill>
                  <a:srgbClr val="001F61"/>
                </a:solidFill>
                <a:latin typeface="Arial" panose="020B0604020202020204" pitchFamily="34" charset="0"/>
                <a:cs typeface="Arial" panose="020B0604020202020204" pitchFamily="34" charset="0"/>
              </a:rPr>
              <a:t>Randomized TWILIGHT participants presenting with unstable angina or non-ST elevation MI (</a:t>
            </a:r>
            <a:r>
              <a:rPr lang="en-US" sz="2000" dirty="0">
                <a:solidFill>
                  <a:srgbClr val="001F61"/>
                </a:solidFill>
                <a:latin typeface="Arial" panose="020B0604020202020204" pitchFamily="34" charset="0"/>
                <a:cs typeface="Arial" panose="020B0604020202020204" pitchFamily="34" charset="0"/>
              </a:rPr>
              <a:t>NSTE-ACS)</a:t>
            </a:r>
          </a:p>
          <a:p>
            <a:pPr algn="just">
              <a:spcAft>
                <a:spcPts val="600"/>
              </a:spcAft>
            </a:pPr>
            <a:r>
              <a:rPr lang="en-US" sz="2000" b="1" u="sng" dirty="0">
                <a:solidFill>
                  <a:srgbClr val="001F61"/>
                </a:solidFill>
                <a:latin typeface="Arial" panose="020B0604020202020204" pitchFamily="34" charset="0"/>
                <a:cs typeface="Arial" panose="020B0604020202020204" pitchFamily="34" charset="0"/>
              </a:rPr>
              <a:t>Endpoints</a:t>
            </a:r>
          </a:p>
          <a:p>
            <a:pPr marL="1030288" lvl="2">
              <a:spcAft>
                <a:spcPts val="600"/>
              </a:spcAft>
            </a:pPr>
            <a:r>
              <a:rPr lang="en-US" sz="2000" i="1">
                <a:solidFill>
                  <a:srgbClr val="001F61"/>
                </a:solidFill>
                <a:latin typeface="Arial" panose="020B0604020202020204" pitchFamily="34" charset="0"/>
                <a:cs typeface="Arial" panose="020B0604020202020204" pitchFamily="34" charset="0"/>
              </a:rPr>
              <a:t>Primary</a:t>
            </a:r>
            <a:r>
              <a:rPr lang="en-US" sz="2000">
                <a:solidFill>
                  <a:srgbClr val="001F61"/>
                </a:solidFill>
                <a:latin typeface="Arial" panose="020B0604020202020204" pitchFamily="34" charset="0"/>
                <a:cs typeface="Arial" panose="020B0604020202020204" pitchFamily="34" charset="0"/>
              </a:rPr>
              <a:t>: </a:t>
            </a:r>
            <a:r>
              <a:rPr lang="en-US" sz="2000">
                <a:solidFill>
                  <a:srgbClr val="002060"/>
                </a:solidFill>
                <a:latin typeface="Arial" panose="020B0604020202020204" pitchFamily="34" charset="0"/>
                <a:cs typeface="Arial" panose="020B0604020202020204" pitchFamily="34" charset="0"/>
              </a:rPr>
              <a:t>BARC 2, 3 or 5 bleeding between 0 - 12 months after randomization</a:t>
            </a:r>
            <a:endParaRPr lang="en-US" sz="2000" dirty="0">
              <a:solidFill>
                <a:srgbClr val="002060"/>
              </a:solidFill>
              <a:latin typeface="Arial" panose="020B0604020202020204" pitchFamily="34" charset="0"/>
              <a:cs typeface="Arial" panose="020B0604020202020204" pitchFamily="34" charset="0"/>
            </a:endParaRPr>
          </a:p>
          <a:p>
            <a:pPr marL="1030288" lvl="2">
              <a:spcAft>
                <a:spcPts val="2400"/>
              </a:spcAft>
            </a:pPr>
            <a:r>
              <a:rPr lang="en-US" sz="2000" i="1">
                <a:solidFill>
                  <a:srgbClr val="002060"/>
                </a:solidFill>
                <a:latin typeface="Arial" panose="020B0604020202020204" pitchFamily="34" charset="0"/>
                <a:cs typeface="Arial" panose="020B0604020202020204" pitchFamily="34" charset="0"/>
              </a:rPr>
              <a:t>Secondary</a:t>
            </a:r>
            <a:r>
              <a:rPr lang="en-US" sz="2000">
                <a:solidFill>
                  <a:srgbClr val="002060"/>
                </a:solidFill>
                <a:latin typeface="Arial" panose="020B0604020202020204" pitchFamily="34" charset="0"/>
                <a:cs typeface="Arial" panose="020B0604020202020204" pitchFamily="34" charset="0"/>
              </a:rPr>
              <a:t>: Non-fatal MI, stroke or all-cause death between 0 - 12 months after randomization</a:t>
            </a:r>
            <a:endParaRPr lang="en-US" sz="2000" dirty="0">
              <a:solidFill>
                <a:srgbClr val="002060"/>
              </a:solidFill>
              <a:latin typeface="Arial" panose="020B0604020202020204" pitchFamily="34" charset="0"/>
              <a:cs typeface="Arial" panose="020B0604020202020204" pitchFamily="34" charset="0"/>
            </a:endParaRPr>
          </a:p>
          <a:p>
            <a:pPr marL="115888">
              <a:spcAft>
                <a:spcPts val="600"/>
              </a:spcAft>
            </a:pPr>
            <a:r>
              <a:rPr lang="en-US" sz="2000" b="1" u="sng">
                <a:solidFill>
                  <a:srgbClr val="002060"/>
                </a:solidFill>
                <a:latin typeface="Arial" panose="020B0604020202020204" pitchFamily="34" charset="0"/>
                <a:cs typeface="Arial" panose="020B0604020202020204" pitchFamily="34" charset="0"/>
              </a:rPr>
              <a:t>Analytic Approach</a:t>
            </a:r>
            <a:endParaRPr lang="en-US" sz="2000" b="1" u="sng" dirty="0">
              <a:solidFill>
                <a:srgbClr val="002060"/>
              </a:solidFill>
              <a:latin typeface="Arial" panose="020B0604020202020204" pitchFamily="34" charset="0"/>
              <a:cs typeface="Arial" panose="020B0604020202020204" pitchFamily="34" charset="0"/>
            </a:endParaRPr>
          </a:p>
          <a:p>
            <a:pPr marL="1030288" lvl="2">
              <a:spcAft>
                <a:spcPts val="600"/>
              </a:spcAft>
            </a:pPr>
            <a:r>
              <a:rPr lang="en-US" sz="2000">
                <a:solidFill>
                  <a:srgbClr val="002060"/>
                </a:solidFill>
                <a:latin typeface="Arial" panose="020B0604020202020204" pitchFamily="34" charset="0"/>
                <a:cs typeface="Arial" panose="020B0604020202020204" pitchFamily="34" charset="0"/>
              </a:rPr>
              <a:t>Survival analyses using the Kaplan-Meier method</a:t>
            </a:r>
            <a:endParaRPr lang="en-US" sz="2000" dirty="0">
              <a:solidFill>
                <a:srgbClr val="002060"/>
              </a:solidFill>
              <a:latin typeface="Arial" panose="020B0604020202020204" pitchFamily="34" charset="0"/>
              <a:cs typeface="Arial" panose="020B0604020202020204" pitchFamily="34" charset="0"/>
            </a:endParaRPr>
          </a:p>
          <a:p>
            <a:pPr marL="1030288" lvl="2">
              <a:spcAft>
                <a:spcPts val="600"/>
              </a:spcAft>
            </a:pPr>
            <a:r>
              <a:rPr lang="en-US" sz="2000">
                <a:solidFill>
                  <a:srgbClr val="002060"/>
                </a:solidFill>
                <a:latin typeface="Arial" panose="020B0604020202020204" pitchFamily="34" charset="0"/>
                <a:cs typeface="Arial" panose="020B0604020202020204" pitchFamily="34" charset="0"/>
              </a:rPr>
              <a:t>Hazard ratios and 95% confidence intervals (CI) generated using Cox regression</a:t>
            </a:r>
            <a:endParaRPr lang="en-US" sz="2000" dirty="0">
              <a:solidFill>
                <a:srgbClr val="002060"/>
              </a:solidFill>
              <a:latin typeface="Arial" panose="020B0604020202020204" pitchFamily="34" charset="0"/>
              <a:cs typeface="Arial" panose="020B0604020202020204" pitchFamily="34" charset="0"/>
            </a:endParaRPr>
          </a:p>
          <a:p>
            <a:pPr marL="1030288" lvl="2">
              <a:spcAft>
                <a:spcPts val="600"/>
              </a:spcAft>
            </a:pPr>
            <a:r>
              <a:rPr lang="en-US" sz="2000">
                <a:solidFill>
                  <a:srgbClr val="002060"/>
                </a:solidFill>
                <a:latin typeface="Arial" panose="020B0604020202020204" pitchFamily="34" charset="0"/>
                <a:cs typeface="Arial" panose="020B0604020202020204" pitchFamily="34" charset="0"/>
              </a:rPr>
              <a:t>Treatment effect examined in relation to number of clinical and angiographic risk factors</a:t>
            </a:r>
            <a:endParaRPr lang="en-US" sz="2000" dirty="0">
              <a:solidFill>
                <a:srgbClr val="002060"/>
              </a:solidFill>
              <a:latin typeface="Arial" panose="020B0604020202020204" pitchFamily="34" charset="0"/>
              <a:cs typeface="Arial" panose="020B0604020202020204" pitchFamily="34" charset="0"/>
            </a:endParaRPr>
          </a:p>
          <a:p>
            <a:pPr marL="1030288" lvl="2">
              <a:spcAft>
                <a:spcPts val="600"/>
              </a:spcAft>
            </a:pPr>
            <a:r>
              <a:rPr lang="en-US" sz="2000">
                <a:solidFill>
                  <a:srgbClr val="002060"/>
                </a:solidFill>
                <a:latin typeface="Arial" panose="020B0604020202020204" pitchFamily="34" charset="0"/>
                <a:cs typeface="Arial" panose="020B0604020202020204" pitchFamily="34" charset="0"/>
              </a:rPr>
              <a:t>Stratified analyses among those with unstable angina or NSTEMI</a:t>
            </a:r>
            <a:endParaRPr lang="en-US" sz="2000" dirty="0">
              <a:solidFill>
                <a:srgbClr val="00206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ED4E7AD-9F85-984F-BBF5-8081B150722E}"/>
              </a:ext>
            </a:extLst>
          </p:cNvPr>
          <p:cNvSpPr txBox="1"/>
          <p:nvPr/>
        </p:nvSpPr>
        <p:spPr>
          <a:xfrm>
            <a:off x="0" y="84026"/>
            <a:ext cx="12191999" cy="707886"/>
          </a:xfrm>
          <a:prstGeom prst="rect">
            <a:avLst/>
          </a:prstGeom>
          <a:noFill/>
        </p:spPr>
        <p:txBody>
          <a:bodyPr wrap="square" rtlCol="0">
            <a:spAutoFit/>
          </a:bodyPr>
          <a:lstStyle/>
          <a:p>
            <a:pPr algn="ctr"/>
            <a:r>
              <a:rPr lang="en-US" sz="4000" b="1" err="1">
                <a:solidFill>
                  <a:srgbClr val="B2860E"/>
                </a:solidFill>
                <a:latin typeface="Arial" panose="020B0604020202020204" pitchFamily="34" charset="0"/>
                <a:cs typeface="Arial" panose="020B0604020202020204" pitchFamily="34" charset="0"/>
              </a:rPr>
              <a:t>TWILIGHT-ACS</a:t>
            </a:r>
            <a:r>
              <a:rPr lang="en-US" sz="4000" b="1">
                <a:solidFill>
                  <a:srgbClr val="B2860E"/>
                </a:solidFill>
                <a:latin typeface="Arial" panose="020B0604020202020204" pitchFamily="34" charset="0"/>
                <a:cs typeface="Arial" panose="020B0604020202020204" pitchFamily="34" charset="0"/>
              </a:rPr>
              <a:t>: Methods</a:t>
            </a:r>
            <a:endParaRPr lang="en-US" sz="4000" b="1" dirty="0">
              <a:solidFill>
                <a:srgbClr val="B2860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772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449940" y="3002936"/>
            <a:ext cx="1" cy="5737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708485" y="3016137"/>
            <a:ext cx="0" cy="6929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9AFE15B-5135-3D4E-BD2D-47B74343C66B}"/>
              </a:ext>
            </a:extLst>
          </p:cNvPr>
          <p:cNvSpPr txBox="1"/>
          <p:nvPr/>
        </p:nvSpPr>
        <p:spPr>
          <a:xfrm>
            <a:off x="10139883" y="5121953"/>
            <a:ext cx="2139201" cy="307777"/>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Includes 34 deaths</a:t>
            </a:r>
          </a:p>
        </p:txBody>
      </p:sp>
      <p:sp>
        <p:nvSpPr>
          <p:cNvPr id="11" name="TextBox 10">
            <a:extLst>
              <a:ext uri="{FF2B5EF4-FFF2-40B4-BE49-F238E27FC236}">
                <a16:creationId xmlns:a16="http://schemas.microsoft.com/office/drawing/2014/main" id="{94865ED9-A6BA-C247-AFA3-3B2E49D56C76}"/>
              </a:ext>
            </a:extLst>
          </p:cNvPr>
          <p:cNvSpPr txBox="1"/>
          <p:nvPr/>
        </p:nvSpPr>
        <p:spPr>
          <a:xfrm>
            <a:off x="0" y="5123814"/>
            <a:ext cx="1919326" cy="307777"/>
          </a:xfrm>
          <a:prstGeom prst="rect">
            <a:avLst/>
          </a:prstGeom>
          <a:noFill/>
        </p:spPr>
        <p:txBody>
          <a:bodyPr wrap="square" rtlCol="0">
            <a:spAutoFit/>
          </a:bodyPr>
          <a:lstStyle/>
          <a:p>
            <a:pPr algn="ctr"/>
            <a:r>
              <a:rPr lang="en-GB" sz="1400">
                <a:latin typeface="Arial" panose="020B0604020202020204" pitchFamily="34" charset="0"/>
                <a:cs typeface="Arial" panose="020B0604020202020204" pitchFamily="34" charset="0"/>
              </a:rPr>
              <a:t>Includes 22 deaths </a:t>
            </a:r>
            <a:endParaRPr lang="en-GB" sz="14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5E3394B-25F0-1341-ACB4-2DF3ACE3BC8F}"/>
              </a:ext>
            </a:extLst>
          </p:cNvPr>
          <p:cNvSpPr/>
          <p:nvPr/>
        </p:nvSpPr>
        <p:spPr>
          <a:xfrm>
            <a:off x="4939929" y="1289039"/>
            <a:ext cx="2280059" cy="57454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Enrolled with NSTE-ACS</a:t>
            </a:r>
          </a:p>
          <a:p>
            <a:pPr algn="ctr"/>
            <a:r>
              <a:rPr lang="en-GB" sz="1400" b="1" dirty="0">
                <a:solidFill>
                  <a:schemeClr val="tx1"/>
                </a:solidFill>
                <a:latin typeface="Arial" panose="020B0604020202020204" pitchFamily="34" charset="0"/>
                <a:cs typeface="Arial" panose="020B0604020202020204" pitchFamily="34" charset="0"/>
              </a:rPr>
              <a:t>(N = 5739)</a:t>
            </a:r>
          </a:p>
        </p:txBody>
      </p:sp>
      <p:cxnSp>
        <p:nvCxnSpPr>
          <p:cNvPr id="13" name="Straight Connector 12">
            <a:extLst>
              <a:ext uri="{FF2B5EF4-FFF2-40B4-BE49-F238E27FC236}">
                <a16:creationId xmlns:a16="http://schemas.microsoft.com/office/drawing/2014/main" id="{42455E55-2B86-A643-A9F6-1827EFBD6543}"/>
              </a:ext>
            </a:extLst>
          </p:cNvPr>
          <p:cNvCxnSpPr>
            <a:stCxn id="12" idx="2"/>
            <a:endCxn id="34" idx="0"/>
          </p:cNvCxnSpPr>
          <p:nvPr/>
        </p:nvCxnSpPr>
        <p:spPr>
          <a:xfrm flipH="1">
            <a:off x="6074450" y="1863583"/>
            <a:ext cx="5509" cy="7017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93DFEB3-84AF-1249-A76D-E69BBF60C471}"/>
              </a:ext>
            </a:extLst>
          </p:cNvPr>
          <p:cNvCxnSpPr/>
          <p:nvPr/>
        </p:nvCxnSpPr>
        <p:spPr>
          <a:xfrm>
            <a:off x="6074450" y="2163049"/>
            <a:ext cx="2688550" cy="146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812839" y="1554835"/>
            <a:ext cx="2864812" cy="1231106"/>
          </a:xfrm>
          <a:prstGeom prst="rect">
            <a:avLst/>
          </a:prstGeom>
          <a:ln>
            <a:solidFill>
              <a:schemeClr val="tx1"/>
            </a:solidFill>
          </a:ln>
        </p:spPr>
        <p:txBody>
          <a:bodyPr wrap="square" lIns="45720" tIns="45720" rIns="0" bIns="0" anchor="ctr">
            <a:spAutoFit/>
          </a:bodyPr>
          <a:lstStyle/>
          <a:p>
            <a:pPr>
              <a:spcBef>
                <a:spcPts val="600"/>
              </a:spcBef>
              <a:spcAft>
                <a:spcPts val="600"/>
              </a:spcAft>
            </a:pPr>
            <a:r>
              <a:rPr lang="en-US" sz="1200" b="1" dirty="0">
                <a:latin typeface="Arial" panose="020B0604020202020204" pitchFamily="34" charset="0"/>
                <a:cs typeface="Arial" panose="020B0604020202020204" pitchFamily="34" charset="0"/>
              </a:rPr>
              <a:t>Not randomized (n = 1125)</a:t>
            </a:r>
          </a:p>
          <a:p>
            <a:pPr marL="274320" indent="-114300">
              <a:buFont typeface="Arial" panose="020B0604020202020204" pitchFamily="34" charset="0"/>
              <a:buChar char="•"/>
            </a:pPr>
            <a:r>
              <a:rPr lang="en-US" sz="1200" dirty="0">
                <a:latin typeface="Arial" panose="020B0604020202020204" pitchFamily="34" charset="0"/>
                <a:cs typeface="Arial" panose="020B0604020202020204" pitchFamily="34" charset="0"/>
              </a:rPr>
              <a:t>Lost to follow-up (76)</a:t>
            </a:r>
          </a:p>
          <a:p>
            <a:pPr marL="274320" indent="-114300">
              <a:buFont typeface="Arial" panose="020B0604020202020204" pitchFamily="34" charset="0"/>
              <a:buChar char="•"/>
            </a:pPr>
            <a:r>
              <a:rPr lang="en-US" sz="1200" dirty="0">
                <a:latin typeface="Arial" panose="020B0604020202020204" pitchFamily="34" charset="0"/>
                <a:cs typeface="Arial" panose="020B0604020202020204" pitchFamily="34" charset="0"/>
              </a:rPr>
              <a:t>Adverse events (173)</a:t>
            </a:r>
          </a:p>
          <a:p>
            <a:pPr marL="274320" indent="-114300">
              <a:buFont typeface="Arial" panose="020B0604020202020204" pitchFamily="34" charset="0"/>
              <a:buChar char="•"/>
            </a:pPr>
            <a:r>
              <a:rPr lang="en-US" sz="1200" dirty="0">
                <a:latin typeface="Arial" panose="020B0604020202020204" pitchFamily="34" charset="0"/>
                <a:cs typeface="Arial" panose="020B0604020202020204" pitchFamily="34" charset="0"/>
              </a:rPr>
              <a:t>DAPT non-adherence (637)</a:t>
            </a:r>
          </a:p>
          <a:p>
            <a:pPr marL="274320" indent="-114300">
              <a:buFont typeface="Arial" panose="020B0604020202020204" pitchFamily="34" charset="0"/>
              <a:buChar char="•"/>
            </a:pPr>
            <a:r>
              <a:rPr lang="en-US" sz="1200" dirty="0">
                <a:latin typeface="Arial" panose="020B0604020202020204" pitchFamily="34" charset="0"/>
                <a:cs typeface="Arial" panose="020B0604020202020204" pitchFamily="34" charset="0"/>
              </a:rPr>
              <a:t>Consent withdrawal/refusal (158)</a:t>
            </a:r>
          </a:p>
          <a:p>
            <a:pPr marL="274320" indent="-114300">
              <a:buFont typeface="Arial" panose="020B0604020202020204" pitchFamily="34" charset="0"/>
              <a:buChar char="•"/>
            </a:pPr>
            <a:r>
              <a:rPr lang="en-US" sz="1200" dirty="0">
                <a:latin typeface="Arial" panose="020B0604020202020204" pitchFamily="34" charset="0"/>
                <a:cs typeface="Arial" panose="020B0604020202020204" pitchFamily="34" charset="0"/>
              </a:rPr>
              <a:t>Other reasons (81)</a:t>
            </a:r>
          </a:p>
        </p:txBody>
      </p:sp>
      <p:sp>
        <p:nvSpPr>
          <p:cNvPr id="17" name="TextBox 16">
            <a:extLst>
              <a:ext uri="{FF2B5EF4-FFF2-40B4-BE49-F238E27FC236}">
                <a16:creationId xmlns:a16="http://schemas.microsoft.com/office/drawing/2014/main" id="{48DF803B-EC92-5741-A088-A71CB02621DF}"/>
              </a:ext>
            </a:extLst>
          </p:cNvPr>
          <p:cNvSpPr txBox="1"/>
          <p:nvPr/>
        </p:nvSpPr>
        <p:spPr>
          <a:xfrm>
            <a:off x="10182747" y="4330265"/>
            <a:ext cx="1917175" cy="523220"/>
          </a:xfrm>
          <a:prstGeom prst="rect">
            <a:avLst/>
          </a:prstGeom>
          <a:noFill/>
          <a:ln>
            <a:solidFill>
              <a:schemeClr val="tx1"/>
            </a:solidFill>
          </a:ln>
        </p:spPr>
        <p:txBody>
          <a:bodyPr wrap="square" rtlCol="0">
            <a:spAutoFit/>
          </a:bodyPr>
          <a:lstStyle/>
          <a:p>
            <a:r>
              <a:rPr lang="en-GB" sz="1400">
                <a:latin typeface="Arial" panose="020B0604020202020204" pitchFamily="34" charset="0"/>
                <a:cs typeface="Arial" panose="020B0604020202020204" pitchFamily="34" charset="0"/>
              </a:rPr>
              <a:t>16 withdrew consent</a:t>
            </a:r>
            <a:endParaRPr lang="en-GB" sz="1400" dirty="0">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20 lost to follow-up</a:t>
            </a:r>
            <a:endParaRPr lang="en-GB" sz="1400" dirty="0">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A54B0AFF-7630-8E44-BE19-5C0892896D98}"/>
              </a:ext>
            </a:extLst>
          </p:cNvPr>
          <p:cNvCxnSpPr/>
          <p:nvPr/>
        </p:nvCxnSpPr>
        <p:spPr>
          <a:xfrm flipV="1">
            <a:off x="8703572" y="4588645"/>
            <a:ext cx="1473906" cy="9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8DF803B-EC92-5741-A088-A71CB02621DF}"/>
              </a:ext>
            </a:extLst>
          </p:cNvPr>
          <p:cNvSpPr txBox="1"/>
          <p:nvPr/>
        </p:nvSpPr>
        <p:spPr>
          <a:xfrm flipH="1">
            <a:off x="57350" y="4300065"/>
            <a:ext cx="1917175" cy="523220"/>
          </a:xfrm>
          <a:prstGeom prst="rect">
            <a:avLst/>
          </a:prstGeom>
          <a:noFill/>
          <a:ln>
            <a:solidFill>
              <a:schemeClr val="tx1"/>
            </a:solidFill>
          </a:ln>
        </p:spPr>
        <p:txBody>
          <a:bodyPr wrap="square" rtlCol="0">
            <a:spAutoFit/>
          </a:bodyPr>
          <a:lstStyle/>
          <a:p>
            <a:r>
              <a:rPr lang="en-GB" sz="1400">
                <a:latin typeface="Arial" panose="020B0604020202020204" pitchFamily="34" charset="0"/>
                <a:cs typeface="Arial" panose="020B0604020202020204" pitchFamily="34" charset="0"/>
              </a:rPr>
              <a:t>10 withdrew consent</a:t>
            </a:r>
            <a:endParaRPr lang="en-GB" sz="1400" dirty="0">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27 lost to follow-up</a:t>
            </a:r>
            <a:endParaRPr lang="en-GB" sz="1400" dirty="0">
              <a:latin typeface="Arial" panose="020B060402020202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A54B0AFF-7630-8E44-BE19-5C0892896D98}"/>
              </a:ext>
            </a:extLst>
          </p:cNvPr>
          <p:cNvCxnSpPr/>
          <p:nvPr/>
        </p:nvCxnSpPr>
        <p:spPr>
          <a:xfrm flipH="1" flipV="1">
            <a:off x="1979794" y="4549625"/>
            <a:ext cx="1473906" cy="9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34" idx="1"/>
          </p:cNvCxnSpPr>
          <p:nvPr/>
        </p:nvCxnSpPr>
        <p:spPr>
          <a:xfrm flipH="1">
            <a:off x="3435654" y="3007653"/>
            <a:ext cx="1243133" cy="84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488D2E2D-FDF6-3149-B2F5-9C8760775913}"/>
              </a:ext>
            </a:extLst>
          </p:cNvPr>
          <p:cNvSpPr/>
          <p:nvPr/>
        </p:nvSpPr>
        <p:spPr>
          <a:xfrm>
            <a:off x="1793155" y="3576666"/>
            <a:ext cx="3313571" cy="537964"/>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latin typeface="Arial" panose="020B0604020202020204" pitchFamily="34" charset="0"/>
                <a:cs typeface="Arial" panose="020B0604020202020204" pitchFamily="34" charset="0"/>
              </a:rPr>
              <a:t>Ticagrelor + Placebo</a:t>
            </a:r>
            <a:endParaRPr lang="en-GB" sz="1400" b="1" dirty="0">
              <a:solidFill>
                <a:schemeClr val="bg1"/>
              </a:solidFill>
              <a:latin typeface="Arial" panose="020B0604020202020204" pitchFamily="34" charset="0"/>
              <a:cs typeface="Arial" panose="020B0604020202020204" pitchFamily="34" charset="0"/>
            </a:endParaRPr>
          </a:p>
          <a:p>
            <a:pPr algn="ctr"/>
            <a:r>
              <a:rPr lang="en-GB" sz="1400" b="1">
                <a:solidFill>
                  <a:schemeClr val="bg1"/>
                </a:solidFill>
                <a:latin typeface="Arial" panose="020B0604020202020204" pitchFamily="34" charset="0"/>
                <a:cs typeface="Arial" panose="020B0604020202020204" pitchFamily="34" charset="0"/>
              </a:rPr>
              <a:t>(N = 2273</a:t>
            </a:r>
            <a:r>
              <a:rPr lang="en-GB" sz="1400" b="1" dirty="0">
                <a:solidFill>
                  <a:schemeClr val="bg1"/>
                </a:solidFill>
                <a:latin typeface="Arial" panose="020B0604020202020204" pitchFamily="34" charset="0"/>
                <a:cs typeface="Arial" panose="020B0604020202020204" pitchFamily="34" charset="0"/>
              </a:rPr>
              <a:t>)</a:t>
            </a:r>
          </a:p>
        </p:txBody>
      </p:sp>
      <p:sp>
        <p:nvSpPr>
          <p:cNvPr id="24" name="Rectangle 23">
            <a:extLst>
              <a:ext uri="{FF2B5EF4-FFF2-40B4-BE49-F238E27FC236}">
                <a16:creationId xmlns:a16="http://schemas.microsoft.com/office/drawing/2014/main" id="{488D2E2D-FDF6-3149-B2F5-9C8760775913}"/>
              </a:ext>
            </a:extLst>
          </p:cNvPr>
          <p:cNvSpPr/>
          <p:nvPr/>
        </p:nvSpPr>
        <p:spPr>
          <a:xfrm>
            <a:off x="1922374" y="5008720"/>
            <a:ext cx="3055133" cy="537964"/>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latin typeface="Arial" panose="020B0604020202020204" pitchFamily="34" charset="0"/>
                <a:cs typeface="Arial" panose="020B0604020202020204" pitchFamily="34" charset="0"/>
              </a:rPr>
              <a:t>15 Month Follow-up</a:t>
            </a:r>
            <a:endParaRPr lang="en-GB" sz="1400" b="1" dirty="0">
              <a:solidFill>
                <a:schemeClr val="bg1"/>
              </a:solidFill>
              <a:latin typeface="Arial" panose="020B0604020202020204" pitchFamily="34" charset="0"/>
              <a:cs typeface="Arial" panose="020B0604020202020204" pitchFamily="34" charset="0"/>
            </a:endParaRPr>
          </a:p>
          <a:p>
            <a:pPr algn="ctr"/>
            <a:r>
              <a:rPr lang="en-GB" sz="1400">
                <a:solidFill>
                  <a:schemeClr val="bg1"/>
                </a:solidFill>
                <a:latin typeface="Arial" panose="020B0604020202020204" pitchFamily="34" charset="0"/>
                <a:cs typeface="Arial" panose="020B0604020202020204" pitchFamily="34" charset="0"/>
              </a:rPr>
              <a:t>(N = 2236; 98.4</a:t>
            </a:r>
            <a:r>
              <a:rPr lang="en-GB" sz="1400" dirty="0">
                <a:solidFill>
                  <a:schemeClr val="bg1"/>
                </a:solidFill>
                <a:latin typeface="Arial" panose="020B0604020202020204" pitchFamily="34" charset="0"/>
                <a:cs typeface="Arial" panose="020B0604020202020204" pitchFamily="34" charset="0"/>
              </a:rPr>
              <a:t>%)</a:t>
            </a:r>
          </a:p>
        </p:txBody>
      </p:sp>
      <p:sp>
        <p:nvSpPr>
          <p:cNvPr id="25" name="Rectangle 24">
            <a:extLst>
              <a:ext uri="{FF2B5EF4-FFF2-40B4-BE49-F238E27FC236}">
                <a16:creationId xmlns:a16="http://schemas.microsoft.com/office/drawing/2014/main" id="{488D2E2D-FDF6-3149-B2F5-9C8760775913}"/>
              </a:ext>
            </a:extLst>
          </p:cNvPr>
          <p:cNvSpPr/>
          <p:nvPr/>
        </p:nvSpPr>
        <p:spPr>
          <a:xfrm>
            <a:off x="1922374" y="6206691"/>
            <a:ext cx="3055133" cy="537964"/>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a:solidFill>
                  <a:schemeClr val="bg1"/>
                </a:solidFill>
                <a:latin typeface="Arial" panose="020B0604020202020204" pitchFamily="34" charset="0"/>
                <a:cs typeface="Arial" panose="020B0604020202020204" pitchFamily="34" charset="0"/>
              </a:rPr>
              <a:t>15 M Vital status</a:t>
            </a:r>
            <a:endParaRPr lang="en-GB" sz="1400" b="1" dirty="0">
              <a:solidFill>
                <a:schemeClr val="bg1"/>
              </a:solidFill>
              <a:latin typeface="Arial" panose="020B0604020202020204" pitchFamily="34" charset="0"/>
              <a:cs typeface="Arial" panose="020B0604020202020204" pitchFamily="34" charset="0"/>
            </a:endParaRPr>
          </a:p>
          <a:p>
            <a:pPr algn="ctr"/>
            <a:r>
              <a:rPr lang="en-GB" sz="1400">
                <a:solidFill>
                  <a:schemeClr val="bg1"/>
                </a:solidFill>
                <a:latin typeface="Arial" panose="020B0604020202020204" pitchFamily="34" charset="0"/>
                <a:cs typeface="Arial" panose="020B0604020202020204" pitchFamily="34" charset="0"/>
              </a:rPr>
              <a:t>(N = 2265; 99.6</a:t>
            </a:r>
            <a:r>
              <a:rPr lang="en-GB" sz="1400" dirty="0">
                <a:solidFill>
                  <a:schemeClr val="bg1"/>
                </a:solidFill>
                <a:latin typeface="Arial" panose="020B0604020202020204" pitchFamily="34" charset="0"/>
                <a:cs typeface="Arial" panose="020B0604020202020204" pitchFamily="34" charset="0"/>
              </a:rPr>
              <a:t>%)</a:t>
            </a:r>
          </a:p>
        </p:txBody>
      </p:sp>
      <p:cxnSp>
        <p:nvCxnSpPr>
          <p:cNvPr id="26" name="Straight Connector 25"/>
          <p:cNvCxnSpPr>
            <a:endCxn id="34" idx="3"/>
          </p:cNvCxnSpPr>
          <p:nvPr/>
        </p:nvCxnSpPr>
        <p:spPr>
          <a:xfrm flipH="1" flipV="1">
            <a:off x="7470113" y="3007653"/>
            <a:ext cx="125265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488D2E2D-FDF6-3149-B2F5-9C8760775913}"/>
              </a:ext>
            </a:extLst>
          </p:cNvPr>
          <p:cNvSpPr/>
          <p:nvPr/>
        </p:nvSpPr>
        <p:spPr>
          <a:xfrm>
            <a:off x="7051700" y="3641267"/>
            <a:ext cx="3313571" cy="537964"/>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latin typeface="Arial" panose="020B0604020202020204" pitchFamily="34" charset="0"/>
                <a:cs typeface="Arial" panose="020B0604020202020204" pitchFamily="34" charset="0"/>
              </a:rPr>
              <a:t>Ticagrelor + Aspirin</a:t>
            </a:r>
            <a:endParaRPr lang="en-GB" sz="1400" b="1" dirty="0">
              <a:solidFill>
                <a:schemeClr val="bg1"/>
              </a:solidFill>
              <a:latin typeface="Arial" panose="020B0604020202020204" pitchFamily="34" charset="0"/>
              <a:cs typeface="Arial" panose="020B0604020202020204" pitchFamily="34" charset="0"/>
            </a:endParaRPr>
          </a:p>
          <a:p>
            <a:pPr algn="ctr"/>
            <a:r>
              <a:rPr lang="en-GB" sz="1400" b="1">
                <a:solidFill>
                  <a:schemeClr val="bg1"/>
                </a:solidFill>
                <a:latin typeface="Arial" panose="020B0604020202020204" pitchFamily="34" charset="0"/>
                <a:cs typeface="Arial" panose="020B0604020202020204" pitchFamily="34" charset="0"/>
              </a:rPr>
              <a:t>(N = 2341</a:t>
            </a:r>
            <a:r>
              <a:rPr lang="en-GB" sz="1400" b="1" dirty="0">
                <a:solidFill>
                  <a:schemeClr val="bg1"/>
                </a:solidFill>
                <a:latin typeface="Arial" panose="020B0604020202020204" pitchFamily="34" charset="0"/>
                <a:cs typeface="Arial" panose="020B0604020202020204" pitchFamily="34" charset="0"/>
              </a:rPr>
              <a:t>)</a:t>
            </a:r>
          </a:p>
        </p:txBody>
      </p:sp>
      <p:sp>
        <p:nvSpPr>
          <p:cNvPr id="28" name="Rectangle 27">
            <a:extLst>
              <a:ext uri="{FF2B5EF4-FFF2-40B4-BE49-F238E27FC236}">
                <a16:creationId xmlns:a16="http://schemas.microsoft.com/office/drawing/2014/main" id="{488D2E2D-FDF6-3149-B2F5-9C8760775913}"/>
              </a:ext>
            </a:extLst>
          </p:cNvPr>
          <p:cNvSpPr/>
          <p:nvPr/>
        </p:nvSpPr>
        <p:spPr>
          <a:xfrm>
            <a:off x="7180919" y="5006859"/>
            <a:ext cx="3055133" cy="537964"/>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latin typeface="Arial" panose="020B0604020202020204" pitchFamily="34" charset="0"/>
                <a:cs typeface="Arial" panose="020B0604020202020204" pitchFamily="34" charset="0"/>
              </a:rPr>
              <a:t>15 Month Follow-up</a:t>
            </a:r>
            <a:endParaRPr lang="en-GB" sz="1400" b="1" dirty="0">
              <a:solidFill>
                <a:schemeClr val="bg1"/>
              </a:solidFill>
              <a:latin typeface="Arial" panose="020B0604020202020204" pitchFamily="34" charset="0"/>
              <a:cs typeface="Arial" panose="020B0604020202020204" pitchFamily="34" charset="0"/>
            </a:endParaRPr>
          </a:p>
          <a:p>
            <a:pPr algn="ctr"/>
            <a:r>
              <a:rPr lang="en-GB" sz="1400">
                <a:solidFill>
                  <a:schemeClr val="bg1"/>
                </a:solidFill>
                <a:latin typeface="Arial" panose="020B0604020202020204" pitchFamily="34" charset="0"/>
                <a:cs typeface="Arial" panose="020B0604020202020204" pitchFamily="34" charset="0"/>
              </a:rPr>
              <a:t>(N = 2305; 98.5</a:t>
            </a:r>
            <a:r>
              <a:rPr lang="en-GB" sz="1400" dirty="0">
                <a:solidFill>
                  <a:schemeClr val="bg1"/>
                </a:solidFill>
                <a:latin typeface="Arial" panose="020B0604020202020204" pitchFamily="34" charset="0"/>
                <a:cs typeface="Arial" panose="020B0604020202020204" pitchFamily="34" charset="0"/>
              </a:rPr>
              <a:t>%)</a:t>
            </a:r>
          </a:p>
        </p:txBody>
      </p:sp>
      <p:sp>
        <p:nvSpPr>
          <p:cNvPr id="29" name="Rectangle 28">
            <a:extLst>
              <a:ext uri="{FF2B5EF4-FFF2-40B4-BE49-F238E27FC236}">
                <a16:creationId xmlns:a16="http://schemas.microsoft.com/office/drawing/2014/main" id="{488D2E2D-FDF6-3149-B2F5-9C8760775913}"/>
              </a:ext>
            </a:extLst>
          </p:cNvPr>
          <p:cNvSpPr/>
          <p:nvPr/>
        </p:nvSpPr>
        <p:spPr>
          <a:xfrm>
            <a:off x="7180919" y="6200719"/>
            <a:ext cx="3055133" cy="537964"/>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a:solidFill>
                  <a:schemeClr val="bg1"/>
                </a:solidFill>
                <a:latin typeface="Arial" panose="020B0604020202020204" pitchFamily="34" charset="0"/>
                <a:cs typeface="Arial" panose="020B0604020202020204" pitchFamily="34" charset="0"/>
              </a:rPr>
              <a:t>15 M Vital status</a:t>
            </a:r>
            <a:endParaRPr lang="en-GB" sz="1400" b="1" dirty="0">
              <a:solidFill>
                <a:schemeClr val="bg1"/>
              </a:solidFill>
              <a:latin typeface="Arial" panose="020B0604020202020204" pitchFamily="34" charset="0"/>
              <a:cs typeface="Arial" panose="020B0604020202020204" pitchFamily="34" charset="0"/>
            </a:endParaRPr>
          </a:p>
          <a:p>
            <a:pPr algn="ctr"/>
            <a:r>
              <a:rPr lang="en-GB" sz="1400">
                <a:solidFill>
                  <a:schemeClr val="bg1"/>
                </a:solidFill>
                <a:latin typeface="Arial" panose="020B0604020202020204" pitchFamily="34" charset="0"/>
                <a:cs typeface="Arial" panose="020B0604020202020204" pitchFamily="34" charset="0"/>
              </a:rPr>
              <a:t>(N = 2332; 99.6</a:t>
            </a:r>
            <a:r>
              <a:rPr lang="en-GB" sz="1400" dirty="0">
                <a:solidFill>
                  <a:schemeClr val="bg1"/>
                </a:solidFill>
                <a:latin typeface="Arial" panose="020B0604020202020204" pitchFamily="34" charset="0"/>
                <a:cs typeface="Arial" panose="020B0604020202020204" pitchFamily="34" charset="0"/>
              </a:rPr>
              <a:t>%)</a:t>
            </a:r>
          </a:p>
        </p:txBody>
      </p:sp>
      <p:cxnSp>
        <p:nvCxnSpPr>
          <p:cNvPr id="30" name="Straight Connector 29"/>
          <p:cNvCxnSpPr/>
          <p:nvPr/>
        </p:nvCxnSpPr>
        <p:spPr>
          <a:xfrm>
            <a:off x="3449940" y="4114630"/>
            <a:ext cx="0" cy="8940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7" idx="2"/>
            <a:endCxn id="28" idx="0"/>
          </p:cNvCxnSpPr>
          <p:nvPr/>
        </p:nvCxnSpPr>
        <p:spPr>
          <a:xfrm>
            <a:off x="8708486" y="4179231"/>
            <a:ext cx="0" cy="8276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4" idx="2"/>
            <a:endCxn id="25" idx="0"/>
          </p:cNvCxnSpPr>
          <p:nvPr/>
        </p:nvCxnSpPr>
        <p:spPr>
          <a:xfrm>
            <a:off x="3449941" y="5546684"/>
            <a:ext cx="0" cy="6600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8" idx="2"/>
            <a:endCxn id="29" idx="0"/>
          </p:cNvCxnSpPr>
          <p:nvPr/>
        </p:nvCxnSpPr>
        <p:spPr>
          <a:xfrm>
            <a:off x="8708486" y="5544823"/>
            <a:ext cx="0" cy="655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6E923C11-9DD7-1D4D-9CE8-DEA72C979071}"/>
              </a:ext>
            </a:extLst>
          </p:cNvPr>
          <p:cNvSpPr/>
          <p:nvPr/>
        </p:nvSpPr>
        <p:spPr>
          <a:xfrm>
            <a:off x="4678787" y="2565300"/>
            <a:ext cx="2791326" cy="8847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latin typeface="Arial" panose="020B0604020202020204" pitchFamily="34" charset="0"/>
                <a:cs typeface="Arial" panose="020B0604020202020204" pitchFamily="34" charset="0"/>
              </a:rPr>
              <a:t>Randomized (N = 4614</a:t>
            </a:r>
            <a:r>
              <a:rPr lang="en-GB" sz="1400" b="1" dirty="0">
                <a:solidFill>
                  <a:schemeClr val="tx1"/>
                </a:solidFill>
                <a:latin typeface="Arial" panose="020B0604020202020204" pitchFamily="34" charset="0"/>
                <a:cs typeface="Arial" panose="020B0604020202020204" pitchFamily="34" charset="0"/>
              </a:rPr>
              <a:t>)</a:t>
            </a:r>
          </a:p>
          <a:p>
            <a:pPr algn="ctr"/>
            <a:r>
              <a:rPr lang="en-GB" sz="1400" b="1">
                <a:solidFill>
                  <a:schemeClr val="tx1"/>
                </a:solidFill>
                <a:latin typeface="Arial" panose="020B0604020202020204" pitchFamily="34" charset="0"/>
                <a:cs typeface="Arial" panose="020B0604020202020204" pitchFamily="34" charset="0"/>
              </a:rPr>
              <a:t>Unstable Angina (</a:t>
            </a:r>
            <a:r>
              <a:rPr lang="en-GB" sz="1400" b="1" dirty="0">
                <a:solidFill>
                  <a:schemeClr val="tx1"/>
                </a:solidFill>
                <a:latin typeface="Arial" panose="020B0604020202020204" pitchFamily="34" charset="0"/>
                <a:cs typeface="Arial" panose="020B0604020202020204" pitchFamily="34" charset="0"/>
              </a:rPr>
              <a:t>n=2494)</a:t>
            </a:r>
          </a:p>
          <a:p>
            <a:pPr algn="ctr"/>
            <a:r>
              <a:rPr lang="en-GB" sz="1400" b="1">
                <a:solidFill>
                  <a:schemeClr val="tx1"/>
                </a:solidFill>
                <a:latin typeface="Arial" panose="020B0604020202020204" pitchFamily="34" charset="0"/>
                <a:cs typeface="Arial" panose="020B0604020202020204" pitchFamily="34" charset="0"/>
              </a:rPr>
              <a:t>NSTEMI (</a:t>
            </a:r>
            <a:r>
              <a:rPr lang="en-GB" sz="1400" b="1" dirty="0">
                <a:solidFill>
                  <a:schemeClr val="tx1"/>
                </a:solidFill>
                <a:latin typeface="Arial" panose="020B0604020202020204" pitchFamily="34" charset="0"/>
                <a:cs typeface="Arial" panose="020B0604020202020204" pitchFamily="34" charset="0"/>
              </a:rPr>
              <a:t>n=2120)</a:t>
            </a:r>
          </a:p>
        </p:txBody>
      </p:sp>
      <p:cxnSp>
        <p:nvCxnSpPr>
          <p:cNvPr id="36" name="Straight Connector 35">
            <a:extLst>
              <a:ext uri="{FF2B5EF4-FFF2-40B4-BE49-F238E27FC236}">
                <a16:creationId xmlns:a16="http://schemas.microsoft.com/office/drawing/2014/main" id="{42455E55-2B86-A643-A9F6-1827EFBD6543}"/>
              </a:ext>
            </a:extLst>
          </p:cNvPr>
          <p:cNvCxnSpPr>
            <a:stCxn id="48" idx="2"/>
            <a:endCxn id="12" idx="0"/>
          </p:cNvCxnSpPr>
          <p:nvPr/>
        </p:nvCxnSpPr>
        <p:spPr>
          <a:xfrm>
            <a:off x="6079959" y="666079"/>
            <a:ext cx="0" cy="6229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93DFEB3-84AF-1249-A76D-E69BBF60C471}"/>
              </a:ext>
            </a:extLst>
          </p:cNvPr>
          <p:cNvCxnSpPr/>
          <p:nvPr/>
        </p:nvCxnSpPr>
        <p:spPr>
          <a:xfrm>
            <a:off x="6074450" y="968266"/>
            <a:ext cx="268855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8812837" y="622537"/>
            <a:ext cx="2864813" cy="677108"/>
          </a:xfrm>
          <a:prstGeom prst="rect">
            <a:avLst/>
          </a:prstGeom>
          <a:ln>
            <a:solidFill>
              <a:schemeClr val="tx1"/>
            </a:solidFill>
          </a:ln>
        </p:spPr>
        <p:txBody>
          <a:bodyPr wrap="square" lIns="45720" tIns="45720" rIns="0" bIns="0" anchor="ctr">
            <a:spAutoFit/>
          </a:bodyPr>
          <a:lstStyle/>
          <a:p>
            <a:pPr>
              <a:spcAft>
                <a:spcPts val="600"/>
              </a:spcAft>
            </a:pPr>
            <a:r>
              <a:rPr lang="en-US" sz="1200" b="1" dirty="0">
                <a:latin typeface="Arial" panose="020B0604020202020204" pitchFamily="34" charset="0"/>
                <a:cs typeface="Arial" panose="020B0604020202020204" pitchFamily="34" charset="0"/>
              </a:rPr>
              <a:t>Excluded (n = 3267)</a:t>
            </a:r>
          </a:p>
          <a:p>
            <a:pPr marL="274320" indent="-114300">
              <a:buFont typeface="Arial" panose="020B0604020202020204" pitchFamily="34" charset="0"/>
              <a:buChar char="•"/>
            </a:pPr>
            <a:r>
              <a:rPr lang="en-US" sz="1200" dirty="0">
                <a:latin typeface="Arial" panose="020B0604020202020204" pitchFamily="34" charset="0"/>
                <a:cs typeface="Arial" panose="020B0604020202020204" pitchFamily="34" charset="0"/>
              </a:rPr>
              <a:t>Clinical Presentation missing (5)</a:t>
            </a:r>
          </a:p>
          <a:p>
            <a:pPr marL="274320" indent="-114300">
              <a:buFont typeface="Arial" panose="020B0604020202020204" pitchFamily="34" charset="0"/>
              <a:buChar char="•"/>
            </a:pPr>
            <a:r>
              <a:rPr lang="en-US" sz="1200" dirty="0">
                <a:latin typeface="Arial" panose="020B0604020202020204" pitchFamily="34" charset="0"/>
                <a:cs typeface="Arial" panose="020B0604020202020204" pitchFamily="34" charset="0"/>
              </a:rPr>
              <a:t>Stable Syndrome (3262)</a:t>
            </a:r>
          </a:p>
        </p:txBody>
      </p:sp>
      <p:sp>
        <p:nvSpPr>
          <p:cNvPr id="48" name="Rectangle 47">
            <a:extLst>
              <a:ext uri="{FF2B5EF4-FFF2-40B4-BE49-F238E27FC236}">
                <a16:creationId xmlns:a16="http://schemas.microsoft.com/office/drawing/2014/main" id="{95E3394B-25F0-1341-ACB4-2DF3ACE3BC8F}"/>
              </a:ext>
            </a:extLst>
          </p:cNvPr>
          <p:cNvSpPr/>
          <p:nvPr/>
        </p:nvSpPr>
        <p:spPr>
          <a:xfrm>
            <a:off x="4939929" y="91535"/>
            <a:ext cx="2280059" cy="57454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latin typeface="Arial" panose="020B0604020202020204" pitchFamily="34" charset="0"/>
                <a:cs typeface="Arial" panose="020B0604020202020204" pitchFamily="34" charset="0"/>
              </a:rPr>
              <a:t>Total Enrolled</a:t>
            </a:r>
            <a:endParaRPr lang="en-GB" sz="1400" b="1" dirty="0">
              <a:solidFill>
                <a:schemeClr val="tx1"/>
              </a:solidFill>
              <a:latin typeface="Arial" panose="020B0604020202020204" pitchFamily="34" charset="0"/>
              <a:cs typeface="Arial" panose="020B0604020202020204" pitchFamily="34" charset="0"/>
            </a:endParaRPr>
          </a:p>
          <a:p>
            <a:pPr algn="ctr"/>
            <a:r>
              <a:rPr lang="en-GB" sz="1400" b="1">
                <a:solidFill>
                  <a:schemeClr val="tx1"/>
                </a:solidFill>
                <a:latin typeface="Arial" panose="020B0604020202020204" pitchFamily="34" charset="0"/>
                <a:cs typeface="Arial" panose="020B0604020202020204" pitchFamily="34" charset="0"/>
              </a:rPr>
              <a:t>(N = 9006</a:t>
            </a:r>
            <a:r>
              <a:rPr lang="en-GB" sz="1400" b="1"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8962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500"/>
                                        <p:tgtEl>
                                          <p:spTgt spid="4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up)">
                                      <p:cBhvr>
                                        <p:cTn id="11" dur="500"/>
                                        <p:tgtEl>
                                          <p:spTgt spid="36"/>
                                        </p:tgtEl>
                                      </p:cBhvr>
                                    </p:animEffect>
                                  </p:childTnLst>
                                </p:cTn>
                              </p:par>
                              <p:par>
                                <p:cTn id="12" presetID="22" presetClass="entr" presetSubtype="8" fill="hold" nodeType="withEffect">
                                  <p:stCondLst>
                                    <p:cond delay="25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left)">
                                      <p:cBhvr>
                                        <p:cTn id="18" dur="500"/>
                                        <p:tgtEl>
                                          <p:spTgt spid="3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750"/>
                                        <p:tgtEl>
                                          <p:spTgt spid="1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par>
                                <p:cTn id="26" presetID="22" presetClass="entr" presetSubtype="8" fill="hold" nodeType="withEffect">
                                  <p:stCondLst>
                                    <p:cond delay="25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750"/>
                                        <p:tgtEl>
                                          <p:spTgt spid="15"/>
                                        </p:tgtEl>
                                      </p:cBhvr>
                                    </p:animEffect>
                                  </p:childTnLst>
                                </p:cTn>
                              </p:par>
                              <p:par>
                                <p:cTn id="33" presetID="22" presetClass="entr" presetSubtype="1" fill="hold" grpId="0" nodeType="withEffect">
                                  <p:stCondLst>
                                    <p:cond delay="750"/>
                                  </p:stCondLst>
                                  <p:childTnLst>
                                    <p:set>
                                      <p:cBhvr>
                                        <p:cTn id="34" dur="1" fill="hold">
                                          <p:stCondLst>
                                            <p:cond delay="0"/>
                                          </p:stCondLst>
                                        </p:cTn>
                                        <p:tgtEl>
                                          <p:spTgt spid="34"/>
                                        </p:tgtEl>
                                        <p:attrNameLst>
                                          <p:attrName>style.visibility</p:attrName>
                                        </p:attrNameLst>
                                      </p:cBhvr>
                                      <p:to>
                                        <p:strVal val="visible"/>
                                      </p:to>
                                    </p:set>
                                    <p:animEffect transition="in" filter="wipe(up)">
                                      <p:cBhvr>
                                        <p:cTn id="35" dur="1000"/>
                                        <p:tgtEl>
                                          <p:spTgt spid="34"/>
                                        </p:tgtEl>
                                      </p:cBhvr>
                                    </p:animEffect>
                                  </p:childTnLst>
                                </p:cTn>
                              </p:par>
                            </p:childTnLst>
                          </p:cTn>
                        </p:par>
                        <p:par>
                          <p:cTn id="36" fill="hold">
                            <p:stCondLst>
                              <p:cond delay="4500"/>
                            </p:stCondLst>
                            <p:childTnLst>
                              <p:par>
                                <p:cTn id="37" presetID="22" presetClass="entr" presetSubtype="2" fill="hold" nodeType="afterEffect">
                                  <p:stCondLst>
                                    <p:cond delay="150"/>
                                  </p:stCondLst>
                                  <p:childTnLst>
                                    <p:set>
                                      <p:cBhvr>
                                        <p:cTn id="38" dur="1" fill="hold">
                                          <p:stCondLst>
                                            <p:cond delay="0"/>
                                          </p:stCondLst>
                                        </p:cTn>
                                        <p:tgtEl>
                                          <p:spTgt spid="22"/>
                                        </p:tgtEl>
                                        <p:attrNameLst>
                                          <p:attrName>style.visibility</p:attrName>
                                        </p:attrNameLst>
                                      </p:cBhvr>
                                      <p:to>
                                        <p:strVal val="visible"/>
                                      </p:to>
                                    </p:set>
                                    <p:animEffect transition="in" filter="wipe(right)">
                                      <p:cBhvr>
                                        <p:cTn id="39" dur="500"/>
                                        <p:tgtEl>
                                          <p:spTgt spid="22"/>
                                        </p:tgtEl>
                                      </p:cBhvr>
                                    </p:animEffect>
                                  </p:childTnLst>
                                </p:cTn>
                              </p:par>
                              <p:par>
                                <p:cTn id="40" presetID="22" presetClass="entr" presetSubtype="8" fill="hold" nodeType="withEffect">
                                  <p:stCondLst>
                                    <p:cond delay="15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par>
                          <p:cTn id="43" fill="hold">
                            <p:stCondLst>
                              <p:cond delay="5150"/>
                            </p:stCondLst>
                            <p:childTnLst>
                              <p:par>
                                <p:cTn id="44" presetID="22" presetClass="entr" presetSubtype="1"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par>
                                <p:cTn id="47" presetID="22" presetClass="entr" presetSubtype="1"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childTnLst>
                          </p:cTn>
                        </p:par>
                        <p:par>
                          <p:cTn id="50" fill="hold">
                            <p:stCondLst>
                              <p:cond delay="5650"/>
                            </p:stCondLst>
                            <p:childTnLst>
                              <p:par>
                                <p:cTn id="51" presetID="22" presetClass="entr" presetSubtype="1" fill="hold" grpId="0" nodeType="afterEffect">
                                  <p:stCondLst>
                                    <p:cond delay="250"/>
                                  </p:stCondLst>
                                  <p:childTnLst>
                                    <p:set>
                                      <p:cBhvr>
                                        <p:cTn id="52" dur="1" fill="hold">
                                          <p:stCondLst>
                                            <p:cond delay="0"/>
                                          </p:stCondLst>
                                        </p:cTn>
                                        <p:tgtEl>
                                          <p:spTgt spid="23"/>
                                        </p:tgtEl>
                                        <p:attrNameLst>
                                          <p:attrName>style.visibility</p:attrName>
                                        </p:attrNameLst>
                                      </p:cBhvr>
                                      <p:to>
                                        <p:strVal val="visible"/>
                                      </p:to>
                                    </p:set>
                                    <p:animEffect transition="in" filter="wipe(up)">
                                      <p:cBhvr>
                                        <p:cTn id="53" dur="750"/>
                                        <p:tgtEl>
                                          <p:spTgt spid="23"/>
                                        </p:tgtEl>
                                      </p:cBhvr>
                                    </p:animEffect>
                                  </p:childTnLst>
                                </p:cTn>
                              </p:par>
                              <p:par>
                                <p:cTn id="54" presetID="22" presetClass="entr" presetSubtype="1" fill="hold" grpId="0" nodeType="withEffect">
                                  <p:stCondLst>
                                    <p:cond delay="250"/>
                                  </p:stCondLst>
                                  <p:childTnLst>
                                    <p:set>
                                      <p:cBhvr>
                                        <p:cTn id="55" dur="1" fill="hold">
                                          <p:stCondLst>
                                            <p:cond delay="0"/>
                                          </p:stCondLst>
                                        </p:cTn>
                                        <p:tgtEl>
                                          <p:spTgt spid="27"/>
                                        </p:tgtEl>
                                        <p:attrNameLst>
                                          <p:attrName>style.visibility</p:attrName>
                                        </p:attrNameLst>
                                      </p:cBhvr>
                                      <p:to>
                                        <p:strVal val="visible"/>
                                      </p:to>
                                    </p:set>
                                    <p:animEffect transition="in" filter="wipe(up)">
                                      <p:cBhvr>
                                        <p:cTn id="56" dur="750"/>
                                        <p:tgtEl>
                                          <p:spTgt spid="27"/>
                                        </p:tgtEl>
                                      </p:cBhvr>
                                    </p:animEffect>
                                  </p:childTnLst>
                                </p:cTn>
                              </p:par>
                            </p:childTnLst>
                          </p:cTn>
                        </p:par>
                        <p:par>
                          <p:cTn id="57" fill="hold">
                            <p:stCondLst>
                              <p:cond delay="6650"/>
                            </p:stCondLst>
                            <p:childTnLst>
                              <p:par>
                                <p:cTn id="58" presetID="22" presetClass="entr" presetSubtype="1" fill="hold" nodeType="afterEffect">
                                  <p:stCondLst>
                                    <p:cond delay="150"/>
                                  </p:stCondLst>
                                  <p:childTnLst>
                                    <p:set>
                                      <p:cBhvr>
                                        <p:cTn id="59" dur="1" fill="hold">
                                          <p:stCondLst>
                                            <p:cond delay="0"/>
                                          </p:stCondLst>
                                        </p:cTn>
                                        <p:tgtEl>
                                          <p:spTgt spid="30"/>
                                        </p:tgtEl>
                                        <p:attrNameLst>
                                          <p:attrName>style.visibility</p:attrName>
                                        </p:attrNameLst>
                                      </p:cBhvr>
                                      <p:to>
                                        <p:strVal val="visible"/>
                                      </p:to>
                                    </p:set>
                                    <p:animEffect transition="in" filter="wipe(up)">
                                      <p:cBhvr>
                                        <p:cTn id="60" dur="750"/>
                                        <p:tgtEl>
                                          <p:spTgt spid="30"/>
                                        </p:tgtEl>
                                      </p:cBhvr>
                                    </p:animEffect>
                                  </p:childTnLst>
                                </p:cTn>
                              </p:par>
                              <p:par>
                                <p:cTn id="61" presetID="22" presetClass="entr" presetSubtype="1" fill="hold" nodeType="withEffect">
                                  <p:stCondLst>
                                    <p:cond delay="150"/>
                                  </p:stCondLst>
                                  <p:childTnLst>
                                    <p:set>
                                      <p:cBhvr>
                                        <p:cTn id="62" dur="1" fill="hold">
                                          <p:stCondLst>
                                            <p:cond delay="0"/>
                                          </p:stCondLst>
                                        </p:cTn>
                                        <p:tgtEl>
                                          <p:spTgt spid="31"/>
                                        </p:tgtEl>
                                        <p:attrNameLst>
                                          <p:attrName>style.visibility</p:attrName>
                                        </p:attrNameLst>
                                      </p:cBhvr>
                                      <p:to>
                                        <p:strVal val="visible"/>
                                      </p:to>
                                    </p:set>
                                    <p:animEffect transition="in" filter="wipe(up)">
                                      <p:cBhvr>
                                        <p:cTn id="63" dur="750"/>
                                        <p:tgtEl>
                                          <p:spTgt spid="31"/>
                                        </p:tgtEl>
                                      </p:cBhvr>
                                    </p:animEffect>
                                  </p:childTnLst>
                                </p:cTn>
                              </p:par>
                              <p:par>
                                <p:cTn id="64" presetID="22" presetClass="entr" presetSubtype="2" fill="hold" nodeType="withEffect">
                                  <p:stCondLst>
                                    <p:cond delay="500"/>
                                  </p:stCondLst>
                                  <p:childTnLst>
                                    <p:set>
                                      <p:cBhvr>
                                        <p:cTn id="65" dur="1" fill="hold">
                                          <p:stCondLst>
                                            <p:cond delay="0"/>
                                          </p:stCondLst>
                                        </p:cTn>
                                        <p:tgtEl>
                                          <p:spTgt spid="21"/>
                                        </p:tgtEl>
                                        <p:attrNameLst>
                                          <p:attrName>style.visibility</p:attrName>
                                        </p:attrNameLst>
                                      </p:cBhvr>
                                      <p:to>
                                        <p:strVal val="visible"/>
                                      </p:to>
                                    </p:set>
                                    <p:animEffect transition="in" filter="wipe(right)">
                                      <p:cBhvr>
                                        <p:cTn id="66" dur="500"/>
                                        <p:tgtEl>
                                          <p:spTgt spid="21"/>
                                        </p:tgtEl>
                                      </p:cBhvr>
                                    </p:animEffect>
                                  </p:childTnLst>
                                </p:cTn>
                              </p:par>
                              <p:par>
                                <p:cTn id="67" presetID="22" presetClass="entr" presetSubtype="8" fill="hold" nodeType="withEffect">
                                  <p:stCondLst>
                                    <p:cond delay="50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500"/>
                                        <p:tgtEl>
                                          <p:spTgt spid="18"/>
                                        </p:tgtEl>
                                      </p:cBhvr>
                                    </p:animEffect>
                                  </p:childTnLst>
                                </p:cTn>
                              </p:par>
                            </p:childTnLst>
                          </p:cTn>
                        </p:par>
                        <p:par>
                          <p:cTn id="70" fill="hold">
                            <p:stCondLst>
                              <p:cond delay="765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left)">
                                      <p:cBhvr>
                                        <p:cTn id="76" dur="500"/>
                                        <p:tgtEl>
                                          <p:spTgt spid="17"/>
                                        </p:tgtEl>
                                      </p:cBhvr>
                                    </p:animEffect>
                                  </p:childTnLst>
                                </p:cTn>
                              </p:par>
                              <p:par>
                                <p:cTn id="77" presetID="22" presetClass="entr" presetSubtype="1" fill="hold" grpId="0" nodeType="withEffect">
                                  <p:stCondLst>
                                    <p:cond delay="300"/>
                                  </p:stCondLst>
                                  <p:childTnLst>
                                    <p:set>
                                      <p:cBhvr>
                                        <p:cTn id="78" dur="1" fill="hold">
                                          <p:stCondLst>
                                            <p:cond delay="0"/>
                                          </p:stCondLst>
                                        </p:cTn>
                                        <p:tgtEl>
                                          <p:spTgt spid="24"/>
                                        </p:tgtEl>
                                        <p:attrNameLst>
                                          <p:attrName>style.visibility</p:attrName>
                                        </p:attrNameLst>
                                      </p:cBhvr>
                                      <p:to>
                                        <p:strVal val="visible"/>
                                      </p:to>
                                    </p:set>
                                    <p:animEffect transition="in" filter="wipe(up)">
                                      <p:cBhvr>
                                        <p:cTn id="79" dur="1000"/>
                                        <p:tgtEl>
                                          <p:spTgt spid="24"/>
                                        </p:tgtEl>
                                      </p:cBhvr>
                                    </p:animEffect>
                                  </p:childTnLst>
                                </p:cTn>
                              </p:par>
                              <p:par>
                                <p:cTn id="80" presetID="22" presetClass="entr" presetSubtype="1" fill="hold" grpId="0" nodeType="withEffect">
                                  <p:stCondLst>
                                    <p:cond delay="300"/>
                                  </p:stCondLst>
                                  <p:childTnLst>
                                    <p:set>
                                      <p:cBhvr>
                                        <p:cTn id="81" dur="1" fill="hold">
                                          <p:stCondLst>
                                            <p:cond delay="0"/>
                                          </p:stCondLst>
                                        </p:cTn>
                                        <p:tgtEl>
                                          <p:spTgt spid="28"/>
                                        </p:tgtEl>
                                        <p:attrNameLst>
                                          <p:attrName>style.visibility</p:attrName>
                                        </p:attrNameLst>
                                      </p:cBhvr>
                                      <p:to>
                                        <p:strVal val="visible"/>
                                      </p:to>
                                    </p:set>
                                    <p:animEffect transition="in" filter="wipe(up)">
                                      <p:cBhvr>
                                        <p:cTn id="82" dur="1000"/>
                                        <p:tgtEl>
                                          <p:spTgt spid="28"/>
                                        </p:tgtEl>
                                      </p:cBhvr>
                                    </p:animEffect>
                                  </p:childTnLst>
                                </p:cTn>
                              </p:par>
                            </p:childTnLst>
                          </p:cTn>
                        </p:par>
                        <p:par>
                          <p:cTn id="83" fill="hold">
                            <p:stCondLst>
                              <p:cond delay="8950"/>
                            </p:stCondLst>
                            <p:childTnLst>
                              <p:par>
                                <p:cTn id="84" presetID="10" presetClass="entr" presetSubtype="0"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500"/>
                                        <p:tgtEl>
                                          <p:spTgt spid="10"/>
                                        </p:tgtEl>
                                      </p:cBhvr>
                                    </p:animEffect>
                                  </p:childTnLst>
                                </p:cTn>
                              </p:par>
                            </p:childTnLst>
                          </p:cTn>
                        </p:par>
                        <p:par>
                          <p:cTn id="87" fill="hold">
                            <p:stCondLst>
                              <p:cond delay="9450"/>
                            </p:stCondLst>
                            <p:childTnLst>
                              <p:par>
                                <p:cTn id="88" presetID="10" presetClass="entr" presetSubtype="0" fill="hold" grpId="0" nodeType="after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500"/>
                                        <p:tgtEl>
                                          <p:spTgt spid="11"/>
                                        </p:tgtEl>
                                      </p:cBhvr>
                                    </p:animEffect>
                                  </p:childTnLst>
                                </p:cTn>
                              </p:par>
                            </p:childTnLst>
                          </p:cTn>
                        </p:par>
                        <p:par>
                          <p:cTn id="91" fill="hold">
                            <p:stCondLst>
                              <p:cond delay="9950"/>
                            </p:stCondLst>
                            <p:childTnLst>
                              <p:par>
                                <p:cTn id="92" presetID="22" presetClass="entr" presetSubtype="1" fill="hold"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par>
                                <p:cTn id="95" presetID="22" presetClass="entr" presetSubtype="1" fill="hold"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up)">
                                      <p:cBhvr>
                                        <p:cTn id="97" dur="500"/>
                                        <p:tgtEl>
                                          <p:spTgt spid="33"/>
                                        </p:tgtEl>
                                      </p:cBhvr>
                                    </p:animEffect>
                                  </p:childTnLst>
                                </p:cTn>
                              </p:par>
                            </p:childTnLst>
                          </p:cTn>
                        </p:par>
                        <p:par>
                          <p:cTn id="98" fill="hold">
                            <p:stCondLst>
                              <p:cond delay="10450"/>
                            </p:stCondLst>
                            <p:childTnLst>
                              <p:par>
                                <p:cTn id="99" presetID="22" presetClass="entr" presetSubtype="1"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wipe(up)">
                                      <p:cBhvr>
                                        <p:cTn id="101" dur="500"/>
                                        <p:tgtEl>
                                          <p:spTgt spid="25"/>
                                        </p:tgtEl>
                                      </p:cBhvr>
                                    </p:animEffect>
                                  </p:childTnLst>
                                </p:cTn>
                              </p:par>
                              <p:par>
                                <p:cTn id="102" presetID="22" presetClass="entr" presetSubtype="1"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up)">
                                      <p:cBhvr>
                                        <p:cTn id="10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5" grpId="0" animBg="1"/>
      <p:bldP spid="17" grpId="0" animBg="1"/>
      <p:bldP spid="20" grpId="0" animBg="1"/>
      <p:bldP spid="23" grpId="0" animBg="1"/>
      <p:bldP spid="24" grpId="0" animBg="1"/>
      <p:bldP spid="25" grpId="0" animBg="1"/>
      <p:bldP spid="27" grpId="0" animBg="1"/>
      <p:bldP spid="28" grpId="0" animBg="1"/>
      <p:bldP spid="29" grpId="0" animBg="1"/>
      <p:bldP spid="34" grpId="0" animBg="1"/>
      <p:bldP spid="38" grpId="0" animBg="1"/>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4170" y="1167593"/>
            <a:ext cx="2906730" cy="5200186"/>
          </a:xfrm>
          <a:prstGeom prst="rect">
            <a:avLst/>
          </a:prstGeom>
          <a:solidFill>
            <a:srgbClr val="FF5D5D">
              <a:alpha val="20000"/>
            </a:srgb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365872" y="1167593"/>
            <a:ext cx="1449125" cy="5200186"/>
          </a:xfrm>
          <a:prstGeom prst="rect">
            <a:avLst/>
          </a:prstGeom>
          <a:solidFill>
            <a:srgbClr val="FF5D5D">
              <a:alpha val="20000"/>
            </a:srgb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45971" y="1167593"/>
            <a:ext cx="2184400" cy="5200186"/>
          </a:xfrm>
          <a:prstGeom prst="rect">
            <a:avLst/>
          </a:prstGeom>
          <a:solidFill>
            <a:srgbClr val="FF5D5D">
              <a:alpha val="20000"/>
            </a:srgb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 name="Chart 38"/>
          <p:cNvGraphicFramePr/>
          <p:nvPr>
            <p:extLst>
              <p:ext uri="{D42A27DB-BD31-4B8C-83A1-F6EECF244321}">
                <p14:modId xmlns:p14="http://schemas.microsoft.com/office/powerpoint/2010/main" val="3164965983"/>
              </p:ext>
            </p:extLst>
          </p:nvPr>
        </p:nvGraphicFramePr>
        <p:xfrm>
          <a:off x="1700475" y="906424"/>
          <a:ext cx="9188450" cy="5254552"/>
        </p:xfrm>
        <a:graphic>
          <a:graphicData uri="http://schemas.openxmlformats.org/drawingml/2006/chart">
            <c:chart xmlns:c="http://schemas.openxmlformats.org/drawingml/2006/chart" xmlns:r="http://schemas.openxmlformats.org/officeDocument/2006/relationships" r:id="rId2"/>
          </a:graphicData>
        </a:graphic>
      </p:graphicFrame>
      <p:sp>
        <p:nvSpPr>
          <p:cNvPr id="42" name="TextBox 41"/>
          <p:cNvSpPr txBox="1"/>
          <p:nvPr/>
        </p:nvSpPr>
        <p:spPr>
          <a:xfrm rot="16200000">
            <a:off x="-1020911" y="3168897"/>
            <a:ext cx="4732240"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Proportion of patients</a:t>
            </a:r>
          </a:p>
        </p:txBody>
      </p:sp>
      <p:sp>
        <p:nvSpPr>
          <p:cNvPr id="43" name="TextBox 42"/>
          <p:cNvSpPr txBox="1"/>
          <p:nvPr/>
        </p:nvSpPr>
        <p:spPr>
          <a:xfrm>
            <a:off x="1985600" y="6437618"/>
            <a:ext cx="8406063"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Number of Clinical and Angiographic High-Risk Features</a:t>
            </a:r>
          </a:p>
        </p:txBody>
      </p:sp>
      <p:sp>
        <p:nvSpPr>
          <p:cNvPr id="44" name="TextBox 43">
            <a:extLst>
              <a:ext uri="{FF2B5EF4-FFF2-40B4-BE49-F238E27FC236}">
                <a16:creationId xmlns:a16="http://schemas.microsoft.com/office/drawing/2014/main" id="{AED4E7AD-9F85-984F-BBF5-8081B150722E}"/>
              </a:ext>
            </a:extLst>
          </p:cNvPr>
          <p:cNvSpPr txBox="1"/>
          <p:nvPr/>
        </p:nvSpPr>
        <p:spPr>
          <a:xfrm>
            <a:off x="14111" y="-14751"/>
            <a:ext cx="12191999" cy="1077218"/>
          </a:xfrm>
          <a:prstGeom prst="rect">
            <a:avLst/>
          </a:prstGeom>
          <a:noFill/>
        </p:spPr>
        <p:txBody>
          <a:bodyPr wrap="square" rtlCol="0" anchor="ctr">
            <a:spAutoFit/>
          </a:bodyPr>
          <a:lstStyle/>
          <a:p>
            <a:pPr algn="ctr"/>
            <a:r>
              <a:rPr lang="en-US" sz="3200" b="1" dirty="0">
                <a:solidFill>
                  <a:srgbClr val="B2860E"/>
                </a:solidFill>
                <a:latin typeface="Arial" panose="020B0604020202020204" pitchFamily="34" charset="0"/>
                <a:cs typeface="Arial" panose="020B0604020202020204" pitchFamily="34" charset="0"/>
              </a:rPr>
              <a:t>TWILIGHT-ACS: Distribution of Pre-Specified Clinical and Angiographic High-Risk Features</a:t>
            </a:r>
          </a:p>
        </p:txBody>
      </p:sp>
      <p:sp>
        <p:nvSpPr>
          <p:cNvPr id="2" name="TextBox 1"/>
          <p:cNvSpPr txBox="1"/>
          <p:nvPr/>
        </p:nvSpPr>
        <p:spPr>
          <a:xfrm>
            <a:off x="3265714" y="5960166"/>
            <a:ext cx="522515" cy="276999"/>
          </a:xfrm>
          <a:prstGeom prst="rect">
            <a:avLst/>
          </a:prstGeom>
          <a:noFill/>
        </p:spPr>
        <p:txBody>
          <a:bodyPr wrap="square" lIns="0" tIns="0" rIns="0" bIns="0" rtlCol="0" anchor="ctr">
            <a:spAutoFit/>
          </a:bodyPr>
          <a:lstStyle/>
          <a:p>
            <a:pPr algn="ctr"/>
            <a:r>
              <a:rPr lang="en-US" dirty="0"/>
              <a:t>1</a:t>
            </a:r>
          </a:p>
        </p:txBody>
      </p:sp>
      <p:sp>
        <p:nvSpPr>
          <p:cNvPr id="8" name="TextBox 7"/>
          <p:cNvSpPr txBox="1"/>
          <p:nvPr/>
        </p:nvSpPr>
        <p:spPr>
          <a:xfrm>
            <a:off x="3993054" y="5960166"/>
            <a:ext cx="522515" cy="276999"/>
          </a:xfrm>
          <a:prstGeom prst="rect">
            <a:avLst/>
          </a:prstGeom>
          <a:noFill/>
        </p:spPr>
        <p:txBody>
          <a:bodyPr wrap="square" lIns="0" tIns="0" rIns="0" bIns="0" rtlCol="0" anchor="ctr">
            <a:spAutoFit/>
          </a:bodyPr>
          <a:lstStyle/>
          <a:p>
            <a:pPr algn="ctr"/>
            <a:r>
              <a:rPr lang="en-US" dirty="0"/>
              <a:t>2</a:t>
            </a:r>
          </a:p>
        </p:txBody>
      </p:sp>
      <p:sp>
        <p:nvSpPr>
          <p:cNvPr id="9" name="TextBox 8"/>
          <p:cNvSpPr txBox="1"/>
          <p:nvPr/>
        </p:nvSpPr>
        <p:spPr>
          <a:xfrm>
            <a:off x="4720394" y="5960166"/>
            <a:ext cx="522515" cy="276999"/>
          </a:xfrm>
          <a:prstGeom prst="rect">
            <a:avLst/>
          </a:prstGeom>
          <a:noFill/>
        </p:spPr>
        <p:txBody>
          <a:bodyPr wrap="square" lIns="0" tIns="0" rIns="0" bIns="0" rtlCol="0" anchor="ctr">
            <a:spAutoFit/>
          </a:bodyPr>
          <a:lstStyle/>
          <a:p>
            <a:pPr algn="ctr"/>
            <a:r>
              <a:rPr lang="en-US" dirty="0"/>
              <a:t>3</a:t>
            </a:r>
          </a:p>
        </p:txBody>
      </p:sp>
      <p:sp>
        <p:nvSpPr>
          <p:cNvPr id="10" name="TextBox 9"/>
          <p:cNvSpPr txBox="1"/>
          <p:nvPr/>
        </p:nvSpPr>
        <p:spPr>
          <a:xfrm>
            <a:off x="5447733" y="5960166"/>
            <a:ext cx="522515" cy="276999"/>
          </a:xfrm>
          <a:prstGeom prst="rect">
            <a:avLst/>
          </a:prstGeom>
          <a:noFill/>
        </p:spPr>
        <p:txBody>
          <a:bodyPr wrap="square" lIns="0" tIns="0" rIns="0" bIns="0" rtlCol="0" anchor="ctr">
            <a:spAutoFit/>
          </a:bodyPr>
          <a:lstStyle/>
          <a:p>
            <a:pPr algn="ctr"/>
            <a:r>
              <a:rPr lang="en-US" dirty="0"/>
              <a:t>4</a:t>
            </a:r>
          </a:p>
        </p:txBody>
      </p:sp>
      <p:sp>
        <p:nvSpPr>
          <p:cNvPr id="11" name="TextBox 10"/>
          <p:cNvSpPr txBox="1"/>
          <p:nvPr/>
        </p:nvSpPr>
        <p:spPr>
          <a:xfrm>
            <a:off x="6175073" y="5960166"/>
            <a:ext cx="522515" cy="276999"/>
          </a:xfrm>
          <a:prstGeom prst="rect">
            <a:avLst/>
          </a:prstGeom>
          <a:noFill/>
        </p:spPr>
        <p:txBody>
          <a:bodyPr wrap="square" lIns="0" tIns="0" rIns="0" bIns="0" rtlCol="0" anchor="ctr">
            <a:spAutoFit/>
          </a:bodyPr>
          <a:lstStyle/>
          <a:p>
            <a:pPr algn="ctr"/>
            <a:r>
              <a:rPr lang="en-US" dirty="0"/>
              <a:t>5</a:t>
            </a:r>
          </a:p>
        </p:txBody>
      </p:sp>
      <p:sp>
        <p:nvSpPr>
          <p:cNvPr id="12" name="TextBox 11"/>
          <p:cNvSpPr txBox="1"/>
          <p:nvPr/>
        </p:nvSpPr>
        <p:spPr>
          <a:xfrm>
            <a:off x="6902412" y="5960166"/>
            <a:ext cx="522515" cy="276999"/>
          </a:xfrm>
          <a:prstGeom prst="rect">
            <a:avLst/>
          </a:prstGeom>
          <a:noFill/>
        </p:spPr>
        <p:txBody>
          <a:bodyPr wrap="square" lIns="0" tIns="0" rIns="0" bIns="0" rtlCol="0" anchor="ctr">
            <a:spAutoFit/>
          </a:bodyPr>
          <a:lstStyle/>
          <a:p>
            <a:pPr algn="ctr"/>
            <a:r>
              <a:rPr lang="en-US" dirty="0"/>
              <a:t>6</a:t>
            </a:r>
          </a:p>
        </p:txBody>
      </p:sp>
      <p:sp>
        <p:nvSpPr>
          <p:cNvPr id="13" name="TextBox 12"/>
          <p:cNvSpPr txBox="1"/>
          <p:nvPr/>
        </p:nvSpPr>
        <p:spPr>
          <a:xfrm>
            <a:off x="7629751" y="5960166"/>
            <a:ext cx="522515" cy="276999"/>
          </a:xfrm>
          <a:prstGeom prst="rect">
            <a:avLst/>
          </a:prstGeom>
          <a:noFill/>
        </p:spPr>
        <p:txBody>
          <a:bodyPr wrap="square" lIns="0" tIns="0" rIns="0" bIns="0" rtlCol="0" anchor="ctr">
            <a:spAutoFit/>
          </a:bodyPr>
          <a:lstStyle/>
          <a:p>
            <a:pPr algn="ctr"/>
            <a:r>
              <a:rPr lang="en-US" dirty="0"/>
              <a:t>7</a:t>
            </a:r>
          </a:p>
        </p:txBody>
      </p:sp>
      <p:sp>
        <p:nvSpPr>
          <p:cNvPr id="14" name="TextBox 13"/>
          <p:cNvSpPr txBox="1"/>
          <p:nvPr/>
        </p:nvSpPr>
        <p:spPr>
          <a:xfrm>
            <a:off x="8357090" y="5960166"/>
            <a:ext cx="522515" cy="276999"/>
          </a:xfrm>
          <a:prstGeom prst="rect">
            <a:avLst/>
          </a:prstGeom>
          <a:noFill/>
        </p:spPr>
        <p:txBody>
          <a:bodyPr wrap="square" lIns="0" tIns="0" rIns="0" bIns="0" rtlCol="0" anchor="ctr">
            <a:spAutoFit/>
          </a:bodyPr>
          <a:lstStyle/>
          <a:p>
            <a:pPr algn="ctr"/>
            <a:r>
              <a:rPr lang="en-US" dirty="0"/>
              <a:t>8</a:t>
            </a:r>
          </a:p>
        </p:txBody>
      </p:sp>
      <p:sp>
        <p:nvSpPr>
          <p:cNvPr id="15" name="TextBox 14"/>
          <p:cNvSpPr txBox="1"/>
          <p:nvPr/>
        </p:nvSpPr>
        <p:spPr>
          <a:xfrm>
            <a:off x="9084430" y="5960166"/>
            <a:ext cx="522515" cy="276999"/>
          </a:xfrm>
          <a:prstGeom prst="rect">
            <a:avLst/>
          </a:prstGeom>
          <a:noFill/>
        </p:spPr>
        <p:txBody>
          <a:bodyPr wrap="square" lIns="0" tIns="0" rIns="0" bIns="0" rtlCol="0" anchor="ctr">
            <a:spAutoFit/>
          </a:bodyPr>
          <a:lstStyle/>
          <a:p>
            <a:pPr algn="ctr"/>
            <a:r>
              <a:rPr lang="en-US" dirty="0"/>
              <a:t>9</a:t>
            </a:r>
          </a:p>
        </p:txBody>
      </p:sp>
    </p:spTree>
    <p:extLst>
      <p:ext uri="{BB962C8B-B14F-4D97-AF65-F5344CB8AC3E}">
        <p14:creationId xmlns:p14="http://schemas.microsoft.com/office/powerpoint/2010/main" val="302393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25DB46-8695-4C90-A819-39B0CE08C18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33150E1-E96B-4625-9DA5-42D7DC7466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AAF07EC-D8FF-4F87-9FF2-B4D02522BE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672</TotalTime>
  <Words>1913</Words>
  <Application>Microsoft Office PowerPoint</Application>
  <PresentationFormat>Widescreen</PresentationFormat>
  <Paragraphs>480</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Lub Dub</vt:lpstr>
      <vt:lpstr>Lub Dub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Morrow, Chris</dc:creator>
  <cp:lastModifiedBy>Cathy Lewis</cp:lastModifiedBy>
  <cp:revision>125</cp:revision>
  <dcterms:created xsi:type="dcterms:W3CDTF">2019-05-23T21:42:11Z</dcterms:created>
  <dcterms:modified xsi:type="dcterms:W3CDTF">2019-11-16T17:18:57Z</dcterms:modified>
</cp:coreProperties>
</file>